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318" r:id="rId3"/>
    <p:sldId id="292" r:id="rId4"/>
    <p:sldId id="320" r:id="rId5"/>
    <p:sldId id="316" r:id="rId6"/>
    <p:sldId id="317" r:id="rId7"/>
    <p:sldId id="319" r:id="rId8"/>
    <p:sldId id="301" r:id="rId9"/>
    <p:sldId id="257" r:id="rId10"/>
    <p:sldId id="321" r:id="rId11"/>
    <p:sldId id="260" r:id="rId12"/>
    <p:sldId id="270" r:id="rId13"/>
    <p:sldId id="305" r:id="rId14"/>
    <p:sldId id="311" r:id="rId15"/>
    <p:sldId id="322" r:id="rId16"/>
    <p:sldId id="312" r:id="rId17"/>
    <p:sldId id="323" r:id="rId18"/>
    <p:sldId id="306" r:id="rId19"/>
    <p:sldId id="324" r:id="rId20"/>
    <p:sldId id="308" r:id="rId21"/>
    <p:sldId id="307" r:id="rId22"/>
    <p:sldId id="313" r:id="rId23"/>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72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SCDIT03\SSCDIT03_recursos\UNTCOMUN\Control%20en%20Producci&#243;n\INCIDENCIAS\Informes%20de%20incidencias\Tiempo%20de%20respuesta\2014\Diciembre\pseudoplantilla_v33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SCDIT03\SSCDIT03_recursos\UNTCOMUN\Control%20en%20Producci&#243;n\INCIDENCIAS\Informes%20de%20incidencias\Tiempo%20de%20respuesta\2014\Diciembre\pseudoplantilla_v33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SCDIT03\SSCDIT03_recursos\UNTCOMUN\Control%20en%20Producci&#243;n\INCIDENCIAS\Informes%20de%20incidencias\Tiempo%20de%20respuesta\2014\Diciembre\pseudoplantilla_v33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pivotSource>
    <c:name>[pseudoplantilla_v331.xls]Gráfico20!Tabla dinámica1</c:name>
    <c:fmtId val="-1"/>
  </c:pivotSource>
  <c:chart>
    <c:title>
      <c:tx>
        <c:rich>
          <a:bodyPr/>
          <a:lstStyle/>
          <a:p>
            <a:pPr>
              <a:defRPr/>
            </a:pPr>
            <a:r>
              <a:rPr lang="es-ES" sz="1800" b="1" i="0" u="none" strike="noStrike" baseline="0"/>
              <a:t>Número de peticiones del tipo "abrir consulta"</a:t>
            </a:r>
            <a:endParaRPr lang="es-ES"/>
          </a:p>
        </c:rich>
      </c:tx>
      <c:layout/>
    </c:title>
    <c:pivotFmts>
      <c:pivotFmt>
        <c:idx val="0"/>
        <c:marker>
          <c:symbol val="none"/>
        </c:marker>
      </c:pivotFmt>
      <c:pivotFmt>
        <c:idx val="1"/>
        <c:marker>
          <c:symbol val="none"/>
        </c:marker>
      </c:pivotFmt>
    </c:pivotFmts>
    <c:plotArea>
      <c:layout/>
      <c:barChart>
        <c:barDir val="col"/>
        <c:grouping val="clustered"/>
        <c:ser>
          <c:idx val="0"/>
          <c:order val="0"/>
          <c:tx>
            <c:strRef>
              <c:f>Gráfico20!$B$1</c:f>
              <c:strCache>
                <c:ptCount val="1"/>
                <c:pt idx="0">
                  <c:v>Total</c:v>
                </c:pt>
              </c:strCache>
            </c:strRef>
          </c:tx>
          <c:cat>
            <c:strRef>
              <c:f>Gráfico20!$A$2:$A$7</c:f>
              <c:strCache>
                <c:ptCount val="5"/>
                <c:pt idx="0">
                  <c:v>2.010</c:v>
                </c:pt>
                <c:pt idx="1">
                  <c:v>2.011</c:v>
                </c:pt>
                <c:pt idx="2">
                  <c:v>2.012</c:v>
                </c:pt>
                <c:pt idx="3">
                  <c:v>2.013</c:v>
                </c:pt>
                <c:pt idx="4">
                  <c:v>2.014</c:v>
                </c:pt>
              </c:strCache>
            </c:strRef>
          </c:cat>
          <c:val>
            <c:numRef>
              <c:f>Gráfico20!$B$2:$B$7</c:f>
              <c:numCache>
                <c:formatCode>General</c:formatCode>
                <c:ptCount val="5"/>
                <c:pt idx="0">
                  <c:v>117538</c:v>
                </c:pt>
                <c:pt idx="1">
                  <c:v>339085</c:v>
                </c:pt>
                <c:pt idx="2">
                  <c:v>446559</c:v>
                </c:pt>
                <c:pt idx="3">
                  <c:v>589792</c:v>
                </c:pt>
                <c:pt idx="4">
                  <c:v>638094</c:v>
                </c:pt>
              </c:numCache>
            </c:numRef>
          </c:val>
        </c:ser>
        <c:axId val="49851776"/>
        <c:axId val="59446400"/>
      </c:barChart>
      <c:catAx>
        <c:axId val="49851776"/>
        <c:scaling>
          <c:orientation val="minMax"/>
        </c:scaling>
        <c:axPos val="b"/>
        <c:numFmt formatCode="General" sourceLinked="1"/>
        <c:tickLblPos val="nextTo"/>
        <c:crossAx val="59446400"/>
        <c:crosses val="autoZero"/>
        <c:lblAlgn val="ctr"/>
        <c:lblOffset val="100"/>
      </c:catAx>
      <c:valAx>
        <c:axId val="59446400"/>
        <c:scaling>
          <c:orientation val="minMax"/>
        </c:scaling>
        <c:axPos val="l"/>
        <c:majorGridlines/>
        <c:title>
          <c:tx>
            <c:rich>
              <a:bodyPr rot="-5400000" vert="horz"/>
              <a:lstStyle/>
              <a:p>
                <a:pPr>
                  <a:defRPr/>
                </a:pPr>
                <a:r>
                  <a:rPr lang="es-ES" sz="1800" b="1" i="0" baseline="0"/>
                  <a:t>Uso de Zújar</a:t>
                </a:r>
              </a:p>
            </c:rich>
          </c:tx>
          <c:layout/>
        </c:title>
        <c:numFmt formatCode="General" sourceLinked="1"/>
        <c:tickLblPos val="nextTo"/>
        <c:crossAx val="4985177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pivotSource>
    <c:name>[pseudoplantilla_v331.xls]Gráfico21!Tabla dinámica2</c:name>
    <c:fmtId val="-1"/>
  </c:pivotSource>
  <c:chart>
    <c:title>
      <c:tx>
        <c:rich>
          <a:bodyPr/>
          <a:lstStyle/>
          <a:p>
            <a:pPr>
              <a:defRPr/>
            </a:pPr>
            <a:r>
              <a:rPr lang="es-ES"/>
              <a:t>Número de Zújares</a:t>
            </a:r>
            <a:r>
              <a:rPr lang="es-ES" baseline="0"/>
              <a:t> distintos</a:t>
            </a:r>
            <a:endParaRPr lang="es-ES"/>
          </a:p>
        </c:rich>
      </c:tx>
      <c:layout/>
    </c:title>
    <c:pivotFmts>
      <c:pivotFmt>
        <c:idx val="0"/>
        <c:marker>
          <c:symbol val="none"/>
        </c:marker>
      </c:pivotFmt>
      <c:pivotFmt>
        <c:idx val="1"/>
        <c:marker>
          <c:symbol val="none"/>
        </c:marker>
      </c:pivotFmt>
    </c:pivotFmts>
    <c:plotArea>
      <c:layout/>
      <c:barChart>
        <c:barDir val="col"/>
        <c:grouping val="clustered"/>
        <c:ser>
          <c:idx val="0"/>
          <c:order val="0"/>
          <c:tx>
            <c:strRef>
              <c:f>Gráfico21!$B$1</c:f>
              <c:strCache>
                <c:ptCount val="1"/>
                <c:pt idx="0">
                  <c:v>Total</c:v>
                </c:pt>
              </c:strCache>
            </c:strRef>
          </c:tx>
          <c:cat>
            <c:strRef>
              <c:f>Gráfico21!$A$2:$A$7</c:f>
              <c:strCache>
                <c:ptCount val="5"/>
                <c:pt idx="0">
                  <c:v>2.010</c:v>
                </c:pt>
                <c:pt idx="1">
                  <c:v>2.011</c:v>
                </c:pt>
                <c:pt idx="2">
                  <c:v>2.012</c:v>
                </c:pt>
                <c:pt idx="3">
                  <c:v>2.013</c:v>
                </c:pt>
                <c:pt idx="4">
                  <c:v>2.014</c:v>
                </c:pt>
              </c:strCache>
            </c:strRef>
          </c:cat>
          <c:val>
            <c:numRef>
              <c:f>Gráfico21!$B$2:$B$7</c:f>
              <c:numCache>
                <c:formatCode>General</c:formatCode>
                <c:ptCount val="5"/>
                <c:pt idx="0">
                  <c:v>340</c:v>
                </c:pt>
                <c:pt idx="1">
                  <c:v>477</c:v>
                </c:pt>
                <c:pt idx="2">
                  <c:v>575</c:v>
                </c:pt>
                <c:pt idx="3">
                  <c:v>668</c:v>
                </c:pt>
                <c:pt idx="4">
                  <c:v>844</c:v>
                </c:pt>
              </c:numCache>
            </c:numRef>
          </c:val>
        </c:ser>
        <c:axId val="59482880"/>
        <c:axId val="59484416"/>
      </c:barChart>
      <c:catAx>
        <c:axId val="59482880"/>
        <c:scaling>
          <c:orientation val="minMax"/>
        </c:scaling>
        <c:axPos val="b"/>
        <c:numFmt formatCode="General" sourceLinked="1"/>
        <c:tickLblPos val="nextTo"/>
        <c:crossAx val="59484416"/>
        <c:crosses val="autoZero"/>
        <c:lblAlgn val="ctr"/>
        <c:lblOffset val="100"/>
      </c:catAx>
      <c:valAx>
        <c:axId val="59484416"/>
        <c:scaling>
          <c:orientation val="minMax"/>
        </c:scaling>
        <c:axPos val="l"/>
        <c:majorGridlines/>
        <c:title>
          <c:tx>
            <c:rich>
              <a:bodyPr rot="-5400000" vert="horz"/>
              <a:lstStyle/>
              <a:p>
                <a:pPr>
                  <a:defRPr/>
                </a:pPr>
                <a:r>
                  <a:rPr lang="es-ES" sz="1800" b="1" i="0" baseline="0"/>
                  <a:t>Uso de Zújar</a:t>
                </a:r>
              </a:p>
            </c:rich>
          </c:tx>
          <c:layout/>
        </c:title>
        <c:numFmt formatCode="General" sourceLinked="1"/>
        <c:tickLblPos val="nextTo"/>
        <c:crossAx val="5948288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pivotSource>
    <c:name>[pseudoplantilla_v331.xls]Gráfico22!Tabla dinámica3</c:name>
    <c:fmtId val="-1"/>
  </c:pivotSource>
  <c:chart>
    <c:title>
      <c:tx>
        <c:rich>
          <a:bodyPr/>
          <a:lstStyle/>
          <a:p>
            <a:pPr>
              <a:defRPr/>
            </a:pPr>
            <a:r>
              <a:rPr lang="es-ES"/>
              <a:t>Número de u</a:t>
            </a:r>
            <a:r>
              <a:rPr lang="es-ES" baseline="0"/>
              <a:t>suarios distintos</a:t>
            </a:r>
            <a:endParaRPr lang="es-ES"/>
          </a:p>
        </c:rich>
      </c:tx>
      <c:layout/>
    </c:title>
    <c:pivotFmts>
      <c:pivotFmt>
        <c:idx val="0"/>
        <c:marker>
          <c:symbol val="none"/>
        </c:marker>
      </c:pivotFmt>
      <c:pivotFmt>
        <c:idx val="1"/>
        <c:marker>
          <c:symbol val="none"/>
        </c:marker>
      </c:pivotFmt>
    </c:pivotFmts>
    <c:plotArea>
      <c:layout/>
      <c:barChart>
        <c:barDir val="col"/>
        <c:grouping val="clustered"/>
        <c:ser>
          <c:idx val="0"/>
          <c:order val="0"/>
          <c:tx>
            <c:strRef>
              <c:f>Gráfico22!$B$1</c:f>
              <c:strCache>
                <c:ptCount val="1"/>
                <c:pt idx="0">
                  <c:v>Total</c:v>
                </c:pt>
              </c:strCache>
            </c:strRef>
          </c:tx>
          <c:cat>
            <c:strRef>
              <c:f>Gráfico22!$A$2:$A$7</c:f>
              <c:strCache>
                <c:ptCount val="5"/>
                <c:pt idx="0">
                  <c:v>2.010</c:v>
                </c:pt>
                <c:pt idx="1">
                  <c:v>2.011</c:v>
                </c:pt>
                <c:pt idx="2">
                  <c:v>2.012</c:v>
                </c:pt>
                <c:pt idx="3">
                  <c:v>2.013</c:v>
                </c:pt>
                <c:pt idx="4">
                  <c:v>2.014</c:v>
                </c:pt>
              </c:strCache>
            </c:strRef>
          </c:cat>
          <c:val>
            <c:numRef>
              <c:f>Gráfico22!$B$2:$B$7</c:f>
              <c:numCache>
                <c:formatCode>General</c:formatCode>
                <c:ptCount val="5"/>
                <c:pt idx="0">
                  <c:v>3908</c:v>
                </c:pt>
                <c:pt idx="1">
                  <c:v>6185</c:v>
                </c:pt>
                <c:pt idx="2">
                  <c:v>7202</c:v>
                </c:pt>
                <c:pt idx="3">
                  <c:v>8028</c:v>
                </c:pt>
                <c:pt idx="4">
                  <c:v>8585</c:v>
                </c:pt>
              </c:numCache>
            </c:numRef>
          </c:val>
        </c:ser>
        <c:axId val="59500416"/>
        <c:axId val="59501952"/>
      </c:barChart>
      <c:catAx>
        <c:axId val="59500416"/>
        <c:scaling>
          <c:orientation val="minMax"/>
        </c:scaling>
        <c:axPos val="b"/>
        <c:numFmt formatCode="General" sourceLinked="1"/>
        <c:tickLblPos val="nextTo"/>
        <c:crossAx val="59501952"/>
        <c:crosses val="autoZero"/>
        <c:lblAlgn val="ctr"/>
        <c:lblOffset val="100"/>
      </c:catAx>
      <c:valAx>
        <c:axId val="59501952"/>
        <c:scaling>
          <c:orientation val="minMax"/>
        </c:scaling>
        <c:axPos val="l"/>
        <c:majorGridlines/>
        <c:title>
          <c:tx>
            <c:rich>
              <a:bodyPr rot="-5400000" vert="horz"/>
              <a:lstStyle/>
              <a:p>
                <a:pPr>
                  <a:defRPr/>
                </a:pPr>
                <a:r>
                  <a:rPr lang="es-ES" sz="1800" b="1" i="0" baseline="0"/>
                  <a:t>Uso de Zújar</a:t>
                </a:r>
              </a:p>
            </c:rich>
          </c:tx>
          <c:layout/>
        </c:title>
        <c:numFmt formatCode="General" sourceLinked="1"/>
        <c:tickLblPos val="nextTo"/>
        <c:crossAx val="5950041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pivotSource>
    <c:name>[pseudoplantilla_v36.xlsm]Gráfico3!Tabla dinámica4</c:name>
    <c:fmtId val="-1"/>
  </c:pivotSource>
  <c:chart>
    <c:title>
      <c:tx>
        <c:rich>
          <a:bodyPr/>
          <a:lstStyle/>
          <a:p>
            <a:pPr>
              <a:defRPr/>
            </a:pPr>
            <a:r>
              <a:rPr lang="es-ES" sz="1800" b="1" i="0" baseline="0"/>
              <a:t>Número de peticiones</a:t>
            </a:r>
          </a:p>
        </c:rich>
      </c:tx>
      <c:layout/>
    </c:title>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barChart>
        <c:barDir val="col"/>
        <c:grouping val="clustered"/>
        <c:ser>
          <c:idx val="0"/>
          <c:order val="0"/>
          <c:tx>
            <c:strRef>
              <c:f>Gráfico3!$B$1:$B$2</c:f>
              <c:strCache>
                <c:ptCount val="1"/>
                <c:pt idx="0">
                  <c:v>1ª Semana</c:v>
                </c:pt>
              </c:strCache>
            </c:strRef>
          </c:tx>
          <c:cat>
            <c:multiLvlStrRef>
              <c:f>Gráfico3!$A$3:$A$18</c:f>
              <c:multiLvlStrCache>
                <c:ptCount val="13"/>
                <c:lvl>
                  <c:pt idx="0">
                    <c:v>marzo</c:v>
                  </c:pt>
                  <c:pt idx="1">
                    <c:v>abril</c:v>
                  </c:pt>
                  <c:pt idx="2">
                    <c:v>mayo</c:v>
                  </c:pt>
                  <c:pt idx="3">
                    <c:v>junio</c:v>
                  </c:pt>
                  <c:pt idx="4">
                    <c:v>julio</c:v>
                  </c:pt>
                  <c:pt idx="5">
                    <c:v>agosto</c:v>
                  </c:pt>
                  <c:pt idx="6">
                    <c:v>septiembre</c:v>
                  </c:pt>
                  <c:pt idx="7">
                    <c:v>octubre</c:v>
                  </c:pt>
                  <c:pt idx="8">
                    <c:v>noviembre</c:v>
                  </c:pt>
                  <c:pt idx="9">
                    <c:v>diciembre</c:v>
                  </c:pt>
                  <c:pt idx="10">
                    <c:v>enero</c:v>
                  </c:pt>
                  <c:pt idx="11">
                    <c:v>febrero</c:v>
                  </c:pt>
                  <c:pt idx="12">
                    <c:v>marzo</c:v>
                  </c:pt>
                </c:lvl>
                <c:lvl>
                  <c:pt idx="0">
                    <c:v>2.014</c:v>
                  </c:pt>
                  <c:pt idx="10">
                    <c:v>2.015</c:v>
                  </c:pt>
                </c:lvl>
              </c:multiLvlStrCache>
            </c:multiLvlStrRef>
          </c:cat>
          <c:val>
            <c:numRef>
              <c:f>Gráfico3!$B$3:$B$18</c:f>
              <c:numCache>
                <c:formatCode>General</c:formatCode>
                <c:ptCount val="13"/>
                <c:pt idx="0">
                  <c:v>61009</c:v>
                </c:pt>
                <c:pt idx="1">
                  <c:v>60876</c:v>
                </c:pt>
                <c:pt idx="2">
                  <c:v>48145</c:v>
                </c:pt>
                <c:pt idx="3">
                  <c:v>61818</c:v>
                </c:pt>
                <c:pt idx="4">
                  <c:v>56421</c:v>
                </c:pt>
                <c:pt idx="5">
                  <c:v>33718</c:v>
                </c:pt>
                <c:pt idx="6">
                  <c:v>42452</c:v>
                </c:pt>
                <c:pt idx="7">
                  <c:v>65236</c:v>
                </c:pt>
                <c:pt idx="8">
                  <c:v>66744</c:v>
                </c:pt>
                <c:pt idx="9">
                  <c:v>66180</c:v>
                </c:pt>
                <c:pt idx="10">
                  <c:v>11145</c:v>
                </c:pt>
                <c:pt idx="11">
                  <c:v>71993</c:v>
                </c:pt>
                <c:pt idx="12">
                  <c:v>83364</c:v>
                </c:pt>
              </c:numCache>
            </c:numRef>
          </c:val>
        </c:ser>
        <c:ser>
          <c:idx val="1"/>
          <c:order val="1"/>
          <c:tx>
            <c:strRef>
              <c:f>Gráfico3!$C$1:$C$2</c:f>
              <c:strCache>
                <c:ptCount val="1"/>
                <c:pt idx="0">
                  <c:v>2ª Semana</c:v>
                </c:pt>
              </c:strCache>
            </c:strRef>
          </c:tx>
          <c:cat>
            <c:multiLvlStrRef>
              <c:f>Gráfico3!$A$3:$A$18</c:f>
              <c:multiLvlStrCache>
                <c:ptCount val="13"/>
                <c:lvl>
                  <c:pt idx="0">
                    <c:v>marzo</c:v>
                  </c:pt>
                  <c:pt idx="1">
                    <c:v>abril</c:v>
                  </c:pt>
                  <c:pt idx="2">
                    <c:v>mayo</c:v>
                  </c:pt>
                  <c:pt idx="3">
                    <c:v>junio</c:v>
                  </c:pt>
                  <c:pt idx="4">
                    <c:v>julio</c:v>
                  </c:pt>
                  <c:pt idx="5">
                    <c:v>agosto</c:v>
                  </c:pt>
                  <c:pt idx="6">
                    <c:v>septiembre</c:v>
                  </c:pt>
                  <c:pt idx="7">
                    <c:v>octubre</c:v>
                  </c:pt>
                  <c:pt idx="8">
                    <c:v>noviembre</c:v>
                  </c:pt>
                  <c:pt idx="9">
                    <c:v>diciembre</c:v>
                  </c:pt>
                  <c:pt idx="10">
                    <c:v>enero</c:v>
                  </c:pt>
                  <c:pt idx="11">
                    <c:v>febrero</c:v>
                  </c:pt>
                  <c:pt idx="12">
                    <c:v>marzo</c:v>
                  </c:pt>
                </c:lvl>
                <c:lvl>
                  <c:pt idx="0">
                    <c:v>2.014</c:v>
                  </c:pt>
                  <c:pt idx="10">
                    <c:v>2.015</c:v>
                  </c:pt>
                </c:lvl>
              </c:multiLvlStrCache>
            </c:multiLvlStrRef>
          </c:cat>
          <c:val>
            <c:numRef>
              <c:f>Gráfico3!$C$3:$C$18</c:f>
              <c:numCache>
                <c:formatCode>General</c:formatCode>
                <c:ptCount val="13"/>
                <c:pt idx="0">
                  <c:v>57599</c:v>
                </c:pt>
                <c:pt idx="1">
                  <c:v>68676</c:v>
                </c:pt>
                <c:pt idx="2">
                  <c:v>61557</c:v>
                </c:pt>
                <c:pt idx="3">
                  <c:v>61374</c:v>
                </c:pt>
                <c:pt idx="4">
                  <c:v>56348</c:v>
                </c:pt>
                <c:pt idx="5">
                  <c:v>28917</c:v>
                </c:pt>
                <c:pt idx="6">
                  <c:v>44224</c:v>
                </c:pt>
                <c:pt idx="7">
                  <c:v>59807</c:v>
                </c:pt>
                <c:pt idx="8">
                  <c:v>59626</c:v>
                </c:pt>
                <c:pt idx="9">
                  <c:v>43031</c:v>
                </c:pt>
                <c:pt idx="10">
                  <c:v>49691</c:v>
                </c:pt>
                <c:pt idx="11">
                  <c:v>73400</c:v>
                </c:pt>
                <c:pt idx="12">
                  <c:v>74584</c:v>
                </c:pt>
              </c:numCache>
            </c:numRef>
          </c:val>
        </c:ser>
        <c:ser>
          <c:idx val="2"/>
          <c:order val="2"/>
          <c:tx>
            <c:strRef>
              <c:f>Gráfico3!$D$1:$D$2</c:f>
              <c:strCache>
                <c:ptCount val="1"/>
                <c:pt idx="0">
                  <c:v>3ª Semana</c:v>
                </c:pt>
              </c:strCache>
            </c:strRef>
          </c:tx>
          <c:cat>
            <c:multiLvlStrRef>
              <c:f>Gráfico3!$A$3:$A$18</c:f>
              <c:multiLvlStrCache>
                <c:ptCount val="13"/>
                <c:lvl>
                  <c:pt idx="0">
                    <c:v>marzo</c:v>
                  </c:pt>
                  <c:pt idx="1">
                    <c:v>abril</c:v>
                  </c:pt>
                  <c:pt idx="2">
                    <c:v>mayo</c:v>
                  </c:pt>
                  <c:pt idx="3">
                    <c:v>junio</c:v>
                  </c:pt>
                  <c:pt idx="4">
                    <c:v>julio</c:v>
                  </c:pt>
                  <c:pt idx="5">
                    <c:v>agosto</c:v>
                  </c:pt>
                  <c:pt idx="6">
                    <c:v>septiembre</c:v>
                  </c:pt>
                  <c:pt idx="7">
                    <c:v>octubre</c:v>
                  </c:pt>
                  <c:pt idx="8">
                    <c:v>noviembre</c:v>
                  </c:pt>
                  <c:pt idx="9">
                    <c:v>diciembre</c:v>
                  </c:pt>
                  <c:pt idx="10">
                    <c:v>enero</c:v>
                  </c:pt>
                  <c:pt idx="11">
                    <c:v>febrero</c:v>
                  </c:pt>
                  <c:pt idx="12">
                    <c:v>marzo</c:v>
                  </c:pt>
                </c:lvl>
                <c:lvl>
                  <c:pt idx="0">
                    <c:v>2.014</c:v>
                  </c:pt>
                  <c:pt idx="10">
                    <c:v>2.015</c:v>
                  </c:pt>
                </c:lvl>
              </c:multiLvlStrCache>
            </c:multiLvlStrRef>
          </c:cat>
          <c:val>
            <c:numRef>
              <c:f>Gráfico3!$D$3:$D$18</c:f>
              <c:numCache>
                <c:formatCode>General</c:formatCode>
                <c:ptCount val="13"/>
                <c:pt idx="0">
                  <c:v>55538</c:v>
                </c:pt>
                <c:pt idx="1">
                  <c:v>31440</c:v>
                </c:pt>
                <c:pt idx="2">
                  <c:v>58949</c:v>
                </c:pt>
                <c:pt idx="3">
                  <c:v>47691</c:v>
                </c:pt>
                <c:pt idx="4">
                  <c:v>50273</c:v>
                </c:pt>
                <c:pt idx="5">
                  <c:v>22885</c:v>
                </c:pt>
                <c:pt idx="6">
                  <c:v>54578</c:v>
                </c:pt>
                <c:pt idx="7">
                  <c:v>65128</c:v>
                </c:pt>
                <c:pt idx="8">
                  <c:v>66049</c:v>
                </c:pt>
                <c:pt idx="9">
                  <c:v>58129</c:v>
                </c:pt>
                <c:pt idx="10">
                  <c:v>62731</c:v>
                </c:pt>
                <c:pt idx="11">
                  <c:v>72067</c:v>
                </c:pt>
                <c:pt idx="12">
                  <c:v>72311</c:v>
                </c:pt>
              </c:numCache>
            </c:numRef>
          </c:val>
        </c:ser>
        <c:ser>
          <c:idx val="3"/>
          <c:order val="3"/>
          <c:tx>
            <c:strRef>
              <c:f>Gráfico3!$E$1:$E$2</c:f>
              <c:strCache>
                <c:ptCount val="1"/>
                <c:pt idx="0">
                  <c:v>4ª Semana</c:v>
                </c:pt>
              </c:strCache>
            </c:strRef>
          </c:tx>
          <c:cat>
            <c:multiLvlStrRef>
              <c:f>Gráfico3!$A$3:$A$18</c:f>
              <c:multiLvlStrCache>
                <c:ptCount val="13"/>
                <c:lvl>
                  <c:pt idx="0">
                    <c:v>marzo</c:v>
                  </c:pt>
                  <c:pt idx="1">
                    <c:v>abril</c:v>
                  </c:pt>
                  <c:pt idx="2">
                    <c:v>mayo</c:v>
                  </c:pt>
                  <c:pt idx="3">
                    <c:v>junio</c:v>
                  </c:pt>
                  <c:pt idx="4">
                    <c:v>julio</c:v>
                  </c:pt>
                  <c:pt idx="5">
                    <c:v>agosto</c:v>
                  </c:pt>
                  <c:pt idx="6">
                    <c:v>septiembre</c:v>
                  </c:pt>
                  <c:pt idx="7">
                    <c:v>octubre</c:v>
                  </c:pt>
                  <c:pt idx="8">
                    <c:v>noviembre</c:v>
                  </c:pt>
                  <c:pt idx="9">
                    <c:v>diciembre</c:v>
                  </c:pt>
                  <c:pt idx="10">
                    <c:v>enero</c:v>
                  </c:pt>
                  <c:pt idx="11">
                    <c:v>febrero</c:v>
                  </c:pt>
                  <c:pt idx="12">
                    <c:v>marzo</c:v>
                  </c:pt>
                </c:lvl>
                <c:lvl>
                  <c:pt idx="0">
                    <c:v>2.014</c:v>
                  </c:pt>
                  <c:pt idx="10">
                    <c:v>2.015</c:v>
                  </c:pt>
                </c:lvl>
              </c:multiLvlStrCache>
            </c:multiLvlStrRef>
          </c:cat>
          <c:val>
            <c:numRef>
              <c:f>Gráfico3!$E$3:$E$18</c:f>
              <c:numCache>
                <c:formatCode>General</c:formatCode>
                <c:ptCount val="13"/>
                <c:pt idx="0">
                  <c:v>54913</c:v>
                </c:pt>
                <c:pt idx="1">
                  <c:v>62707</c:v>
                </c:pt>
                <c:pt idx="2">
                  <c:v>63752</c:v>
                </c:pt>
                <c:pt idx="3">
                  <c:v>49459</c:v>
                </c:pt>
                <c:pt idx="4">
                  <c:v>46829</c:v>
                </c:pt>
                <c:pt idx="5">
                  <c:v>27660</c:v>
                </c:pt>
                <c:pt idx="6">
                  <c:v>56458</c:v>
                </c:pt>
                <c:pt idx="7">
                  <c:v>66809</c:v>
                </c:pt>
                <c:pt idx="8">
                  <c:v>62428</c:v>
                </c:pt>
                <c:pt idx="9">
                  <c:v>13583</c:v>
                </c:pt>
                <c:pt idx="10">
                  <c:v>64082</c:v>
                </c:pt>
                <c:pt idx="11">
                  <c:v>75286</c:v>
                </c:pt>
                <c:pt idx="12">
                  <c:v>75485</c:v>
                </c:pt>
              </c:numCache>
            </c:numRef>
          </c:val>
        </c:ser>
        <c:axId val="59675392"/>
        <c:axId val="59676928"/>
      </c:barChart>
      <c:catAx>
        <c:axId val="59675392"/>
        <c:scaling>
          <c:orientation val="minMax"/>
        </c:scaling>
        <c:axPos val="b"/>
        <c:tickLblPos val="nextTo"/>
        <c:crossAx val="59676928"/>
        <c:crosses val="autoZero"/>
        <c:auto val="1"/>
        <c:lblAlgn val="ctr"/>
        <c:lblOffset val="100"/>
      </c:catAx>
      <c:valAx>
        <c:axId val="59676928"/>
        <c:scaling>
          <c:orientation val="minMax"/>
        </c:scaling>
        <c:axPos val="l"/>
        <c:majorGridlines/>
        <c:title>
          <c:tx>
            <c:rich>
              <a:bodyPr rot="-5400000" vert="horz"/>
              <a:lstStyle/>
              <a:p>
                <a:pPr>
                  <a:defRPr/>
                </a:pPr>
                <a:r>
                  <a:rPr lang="es-ES" sz="1800" b="1" i="0" baseline="0"/>
                  <a:t>Zújares 13 meses</a:t>
                </a:r>
                <a:endParaRPr lang="es-ES"/>
              </a:p>
            </c:rich>
          </c:tx>
          <c:layout/>
        </c:title>
        <c:numFmt formatCode="General" sourceLinked="1"/>
        <c:tickLblPos val="nextTo"/>
        <c:crossAx val="59675392"/>
        <c:crosses val="autoZero"/>
        <c:crossBetween val="between"/>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104F9-75AB-49F9-8EBA-5F983BE55A6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S"/>
        </a:p>
      </dgm:t>
    </dgm:pt>
    <dgm:pt modelId="{CBF5B245-63DF-429C-A347-12131803D863}">
      <dgm:prSet phldrT="[Texto]"/>
      <dgm:spPr/>
      <dgm:t>
        <a:bodyPr/>
        <a:lstStyle/>
        <a:p>
          <a:r>
            <a:rPr lang="es-ES" dirty="0" smtClean="0"/>
            <a:t>Individual estática</a:t>
          </a:r>
          <a:endParaRPr lang="es-ES" dirty="0"/>
        </a:p>
      </dgm:t>
    </dgm:pt>
    <dgm:pt modelId="{237EC489-B1C0-416D-BFDB-690603BFE9C9}" type="parTrans" cxnId="{4D977640-4725-4134-B723-6C68D66A5B67}">
      <dgm:prSet/>
      <dgm:spPr/>
      <dgm:t>
        <a:bodyPr/>
        <a:lstStyle/>
        <a:p>
          <a:endParaRPr lang="es-ES"/>
        </a:p>
      </dgm:t>
    </dgm:pt>
    <dgm:pt modelId="{89C1288C-388D-41BE-A486-79802CA203B9}" type="sibTrans" cxnId="{4D977640-4725-4134-B723-6C68D66A5B67}">
      <dgm:prSet/>
      <dgm:spPr/>
      <dgm:t>
        <a:bodyPr/>
        <a:lstStyle/>
        <a:p>
          <a:endParaRPr lang="es-ES"/>
        </a:p>
      </dgm:t>
    </dgm:pt>
    <dgm:pt modelId="{46F260F8-852D-4381-85DA-85C9C8D24BE6}">
      <dgm:prSet phldrT="[Texto]"/>
      <dgm:spPr/>
      <dgm:t>
        <a:bodyPr/>
        <a:lstStyle/>
        <a:p>
          <a:r>
            <a:rPr lang="es-ES" dirty="0" smtClean="0"/>
            <a:t>Relaciones</a:t>
          </a:r>
          <a:endParaRPr lang="es-ES" dirty="0"/>
        </a:p>
      </dgm:t>
    </dgm:pt>
    <dgm:pt modelId="{919E70F0-506B-42EA-8551-17EAA9487B78}" type="parTrans" cxnId="{93AE4FEA-B391-45CB-9CF8-C3425218409F}">
      <dgm:prSet/>
      <dgm:spPr/>
      <dgm:t>
        <a:bodyPr/>
        <a:lstStyle/>
        <a:p>
          <a:endParaRPr lang="es-ES"/>
        </a:p>
      </dgm:t>
    </dgm:pt>
    <dgm:pt modelId="{083F57ED-DE75-4537-98C9-077D56350116}" type="sibTrans" cxnId="{93AE4FEA-B391-45CB-9CF8-C3425218409F}">
      <dgm:prSet/>
      <dgm:spPr/>
      <dgm:t>
        <a:bodyPr/>
        <a:lstStyle/>
        <a:p>
          <a:endParaRPr lang="es-ES"/>
        </a:p>
      </dgm:t>
    </dgm:pt>
    <dgm:pt modelId="{61B2423F-1FD9-4DC0-9ABA-53F0ED291D62}">
      <dgm:prSet phldrT="[Texto]"/>
      <dgm:spPr/>
      <dgm:t>
        <a:bodyPr/>
        <a:lstStyle/>
        <a:p>
          <a:r>
            <a:rPr lang="es-ES" dirty="0" smtClean="0"/>
            <a:t>Evolución temporal</a:t>
          </a:r>
          <a:endParaRPr lang="es-ES" dirty="0"/>
        </a:p>
      </dgm:t>
    </dgm:pt>
    <dgm:pt modelId="{BCB7A8EF-A0F3-4E50-94C2-016EDEB8B102}" type="parTrans" cxnId="{94353B4F-9A2E-4254-AE5F-F2C7C8B73DDB}">
      <dgm:prSet/>
      <dgm:spPr/>
      <dgm:t>
        <a:bodyPr/>
        <a:lstStyle/>
        <a:p>
          <a:endParaRPr lang="es-ES"/>
        </a:p>
      </dgm:t>
    </dgm:pt>
    <dgm:pt modelId="{F663A698-E75B-4F4C-AB29-A516A4D74C04}" type="sibTrans" cxnId="{94353B4F-9A2E-4254-AE5F-F2C7C8B73DDB}">
      <dgm:prSet/>
      <dgm:spPr/>
      <dgm:t>
        <a:bodyPr/>
        <a:lstStyle/>
        <a:p>
          <a:endParaRPr lang="es-ES"/>
        </a:p>
      </dgm:t>
    </dgm:pt>
    <dgm:pt modelId="{1CD4566F-5744-4E4A-8D8F-28A568224E02}" type="pres">
      <dgm:prSet presAssocID="{31C104F9-75AB-49F9-8EBA-5F983BE55A6E}" presName="arrowDiagram" presStyleCnt="0">
        <dgm:presLayoutVars>
          <dgm:chMax val="5"/>
          <dgm:dir/>
          <dgm:resizeHandles val="exact"/>
        </dgm:presLayoutVars>
      </dgm:prSet>
      <dgm:spPr/>
      <dgm:t>
        <a:bodyPr/>
        <a:lstStyle/>
        <a:p>
          <a:endParaRPr lang="es-ES"/>
        </a:p>
      </dgm:t>
    </dgm:pt>
    <dgm:pt modelId="{CB43FCF7-434F-497F-A287-E10309A82AC1}" type="pres">
      <dgm:prSet presAssocID="{31C104F9-75AB-49F9-8EBA-5F983BE55A6E}" presName="arrow" presStyleLbl="bgShp" presStyleIdx="0" presStyleCnt="1" custLinFactNeighborX="-793" custLinFactNeighborY="8421"/>
      <dgm:spPr/>
    </dgm:pt>
    <dgm:pt modelId="{50A1D63B-D605-4ED9-B1BF-3D8DCD580E18}" type="pres">
      <dgm:prSet presAssocID="{31C104F9-75AB-49F9-8EBA-5F983BE55A6E}" presName="arrowDiagram3" presStyleCnt="0"/>
      <dgm:spPr/>
    </dgm:pt>
    <dgm:pt modelId="{4861E52B-E7AC-4996-9EA7-E2134F0ED9EF}" type="pres">
      <dgm:prSet presAssocID="{CBF5B245-63DF-429C-A347-12131803D863}" presName="bullet3a" presStyleLbl="node1" presStyleIdx="0" presStyleCnt="3"/>
      <dgm:spPr/>
    </dgm:pt>
    <dgm:pt modelId="{69B58874-B767-4C87-8C72-5CE5E46CB387}" type="pres">
      <dgm:prSet presAssocID="{CBF5B245-63DF-429C-A347-12131803D863}" presName="textBox3a" presStyleLbl="revTx" presStyleIdx="0" presStyleCnt="3">
        <dgm:presLayoutVars>
          <dgm:bulletEnabled val="1"/>
        </dgm:presLayoutVars>
      </dgm:prSet>
      <dgm:spPr/>
      <dgm:t>
        <a:bodyPr/>
        <a:lstStyle/>
        <a:p>
          <a:endParaRPr lang="es-ES"/>
        </a:p>
      </dgm:t>
    </dgm:pt>
    <dgm:pt modelId="{1F75DB18-AD1B-4FB6-8A4D-65040B0B2109}" type="pres">
      <dgm:prSet presAssocID="{46F260F8-852D-4381-85DA-85C9C8D24BE6}" presName="bullet3b" presStyleLbl="node1" presStyleIdx="1" presStyleCnt="3"/>
      <dgm:spPr/>
    </dgm:pt>
    <dgm:pt modelId="{825238AA-87EA-4D17-AAD0-3DDDCB9468C7}" type="pres">
      <dgm:prSet presAssocID="{46F260F8-852D-4381-85DA-85C9C8D24BE6}" presName="textBox3b" presStyleLbl="revTx" presStyleIdx="1" presStyleCnt="3">
        <dgm:presLayoutVars>
          <dgm:bulletEnabled val="1"/>
        </dgm:presLayoutVars>
      </dgm:prSet>
      <dgm:spPr/>
      <dgm:t>
        <a:bodyPr/>
        <a:lstStyle/>
        <a:p>
          <a:endParaRPr lang="es-ES"/>
        </a:p>
      </dgm:t>
    </dgm:pt>
    <dgm:pt modelId="{FC576184-38C8-4F07-B3D0-7BE36FE0B0F4}" type="pres">
      <dgm:prSet presAssocID="{61B2423F-1FD9-4DC0-9ABA-53F0ED291D62}" presName="bullet3c" presStyleLbl="node1" presStyleIdx="2" presStyleCnt="3"/>
      <dgm:spPr/>
    </dgm:pt>
    <dgm:pt modelId="{C3C6141B-C950-40FF-8861-DDB1269EB95F}" type="pres">
      <dgm:prSet presAssocID="{61B2423F-1FD9-4DC0-9ABA-53F0ED291D62}" presName="textBox3c" presStyleLbl="revTx" presStyleIdx="2" presStyleCnt="3">
        <dgm:presLayoutVars>
          <dgm:bulletEnabled val="1"/>
        </dgm:presLayoutVars>
      </dgm:prSet>
      <dgm:spPr/>
      <dgm:t>
        <a:bodyPr/>
        <a:lstStyle/>
        <a:p>
          <a:endParaRPr lang="es-ES"/>
        </a:p>
      </dgm:t>
    </dgm:pt>
  </dgm:ptLst>
  <dgm:cxnLst>
    <dgm:cxn modelId="{93AE4FEA-B391-45CB-9CF8-C3425218409F}" srcId="{31C104F9-75AB-49F9-8EBA-5F983BE55A6E}" destId="{46F260F8-852D-4381-85DA-85C9C8D24BE6}" srcOrd="1" destOrd="0" parTransId="{919E70F0-506B-42EA-8551-17EAA9487B78}" sibTransId="{083F57ED-DE75-4537-98C9-077D56350116}"/>
    <dgm:cxn modelId="{6CAC3FCF-E1D0-4708-80F3-DB79AF846439}" type="presOf" srcId="{31C104F9-75AB-49F9-8EBA-5F983BE55A6E}" destId="{1CD4566F-5744-4E4A-8D8F-28A568224E02}" srcOrd="0" destOrd="0" presId="urn:microsoft.com/office/officeart/2005/8/layout/arrow2"/>
    <dgm:cxn modelId="{CF951928-C274-4573-B9DD-DDF65B37FAB9}" type="presOf" srcId="{61B2423F-1FD9-4DC0-9ABA-53F0ED291D62}" destId="{C3C6141B-C950-40FF-8861-DDB1269EB95F}" srcOrd="0" destOrd="0" presId="urn:microsoft.com/office/officeart/2005/8/layout/arrow2"/>
    <dgm:cxn modelId="{F5D984F9-459E-4474-80C3-F0F66A0E4D74}" type="presOf" srcId="{CBF5B245-63DF-429C-A347-12131803D863}" destId="{69B58874-B767-4C87-8C72-5CE5E46CB387}" srcOrd="0" destOrd="0" presId="urn:microsoft.com/office/officeart/2005/8/layout/arrow2"/>
    <dgm:cxn modelId="{94353B4F-9A2E-4254-AE5F-F2C7C8B73DDB}" srcId="{31C104F9-75AB-49F9-8EBA-5F983BE55A6E}" destId="{61B2423F-1FD9-4DC0-9ABA-53F0ED291D62}" srcOrd="2" destOrd="0" parTransId="{BCB7A8EF-A0F3-4E50-94C2-016EDEB8B102}" sibTransId="{F663A698-E75B-4F4C-AB29-A516A4D74C04}"/>
    <dgm:cxn modelId="{07BA9A80-CBD6-437C-B3DD-2F351A3593D4}" type="presOf" srcId="{46F260F8-852D-4381-85DA-85C9C8D24BE6}" destId="{825238AA-87EA-4D17-AAD0-3DDDCB9468C7}" srcOrd="0" destOrd="0" presId="urn:microsoft.com/office/officeart/2005/8/layout/arrow2"/>
    <dgm:cxn modelId="{4D977640-4725-4134-B723-6C68D66A5B67}" srcId="{31C104F9-75AB-49F9-8EBA-5F983BE55A6E}" destId="{CBF5B245-63DF-429C-A347-12131803D863}" srcOrd="0" destOrd="0" parTransId="{237EC489-B1C0-416D-BFDB-690603BFE9C9}" sibTransId="{89C1288C-388D-41BE-A486-79802CA203B9}"/>
    <dgm:cxn modelId="{5B315B0D-2978-4FA6-940D-365F1A00B5E1}" type="presParOf" srcId="{1CD4566F-5744-4E4A-8D8F-28A568224E02}" destId="{CB43FCF7-434F-497F-A287-E10309A82AC1}" srcOrd="0" destOrd="0" presId="urn:microsoft.com/office/officeart/2005/8/layout/arrow2"/>
    <dgm:cxn modelId="{E03C16B7-2395-4A27-9D52-EAA623482033}" type="presParOf" srcId="{1CD4566F-5744-4E4A-8D8F-28A568224E02}" destId="{50A1D63B-D605-4ED9-B1BF-3D8DCD580E18}" srcOrd="1" destOrd="0" presId="urn:microsoft.com/office/officeart/2005/8/layout/arrow2"/>
    <dgm:cxn modelId="{DCAA741B-64CB-4B04-94B8-0B201B59163E}" type="presParOf" srcId="{50A1D63B-D605-4ED9-B1BF-3D8DCD580E18}" destId="{4861E52B-E7AC-4996-9EA7-E2134F0ED9EF}" srcOrd="0" destOrd="0" presId="urn:microsoft.com/office/officeart/2005/8/layout/arrow2"/>
    <dgm:cxn modelId="{E2790A5D-D063-4933-9D17-4BEEAF3803A4}" type="presParOf" srcId="{50A1D63B-D605-4ED9-B1BF-3D8DCD580E18}" destId="{69B58874-B767-4C87-8C72-5CE5E46CB387}" srcOrd="1" destOrd="0" presId="urn:microsoft.com/office/officeart/2005/8/layout/arrow2"/>
    <dgm:cxn modelId="{83633C30-EE3D-4B96-9620-2C371D02E3EB}" type="presParOf" srcId="{50A1D63B-D605-4ED9-B1BF-3D8DCD580E18}" destId="{1F75DB18-AD1B-4FB6-8A4D-65040B0B2109}" srcOrd="2" destOrd="0" presId="urn:microsoft.com/office/officeart/2005/8/layout/arrow2"/>
    <dgm:cxn modelId="{40D621BE-F192-4A71-8F8C-9D66D731757C}" type="presParOf" srcId="{50A1D63B-D605-4ED9-B1BF-3D8DCD580E18}" destId="{825238AA-87EA-4D17-AAD0-3DDDCB9468C7}" srcOrd="3" destOrd="0" presId="urn:microsoft.com/office/officeart/2005/8/layout/arrow2"/>
    <dgm:cxn modelId="{18638225-EFEA-44CD-AECA-5054613BE0B2}" type="presParOf" srcId="{50A1D63B-D605-4ED9-B1BF-3D8DCD580E18}" destId="{FC576184-38C8-4F07-B3D0-7BE36FE0B0F4}" srcOrd="4" destOrd="0" presId="urn:microsoft.com/office/officeart/2005/8/layout/arrow2"/>
    <dgm:cxn modelId="{47BBF283-292C-49D7-B680-B4F84A473012}" type="presParOf" srcId="{50A1D63B-D605-4ED9-B1BF-3D8DCD580E18}" destId="{C3C6141B-C950-40FF-8861-DDB1269EB95F}"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67A77-CF8E-4410-9CEF-61F7D2A6ED89}"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s-ES"/>
        </a:p>
      </dgm:t>
    </dgm:pt>
    <dgm:pt modelId="{A1079DEC-98EC-42B1-A3B5-1BDC4B3331C6}">
      <dgm:prSet phldrT="[Texto]"/>
      <dgm:spPr>
        <a:solidFill>
          <a:srgbClr val="FFC000"/>
        </a:solidFill>
      </dgm:spPr>
      <dgm:t>
        <a:bodyPr/>
        <a:lstStyle/>
        <a:p>
          <a:r>
            <a:rPr lang="es-ES" dirty="0" smtClean="0"/>
            <a:t>Búsqueda en fuentes abiertas</a:t>
          </a:r>
          <a:endParaRPr lang="es-ES" dirty="0"/>
        </a:p>
      </dgm:t>
    </dgm:pt>
    <dgm:pt modelId="{5270FF93-7A30-4704-B163-FE015B145846}" type="parTrans" cxnId="{4384D8AE-CEEF-4450-9F40-8D6D48C5703A}">
      <dgm:prSet/>
      <dgm:spPr/>
      <dgm:t>
        <a:bodyPr/>
        <a:lstStyle/>
        <a:p>
          <a:endParaRPr lang="es-ES"/>
        </a:p>
      </dgm:t>
    </dgm:pt>
    <dgm:pt modelId="{A13D877E-E386-401C-BEEB-16DAAD0F206C}" type="sibTrans" cxnId="{4384D8AE-CEEF-4450-9F40-8D6D48C5703A}">
      <dgm:prSet/>
      <dgm:spPr/>
      <dgm:t>
        <a:bodyPr/>
        <a:lstStyle/>
        <a:p>
          <a:endParaRPr lang="es-ES"/>
        </a:p>
      </dgm:t>
    </dgm:pt>
    <dgm:pt modelId="{813E351E-247E-40FE-9843-A1FAC65219D5}">
      <dgm:prSet phldrT="[Texto]"/>
      <dgm:spPr/>
      <dgm:t>
        <a:bodyPr/>
        <a:lstStyle/>
        <a:p>
          <a:r>
            <a:rPr lang="es-ES" dirty="0" smtClean="0"/>
            <a:t>Afiliadores de publicidad</a:t>
          </a:r>
          <a:endParaRPr lang="es-ES" dirty="0"/>
        </a:p>
      </dgm:t>
    </dgm:pt>
    <dgm:pt modelId="{1F996EAE-5C59-4F76-8EE8-639969757D03}" type="parTrans" cxnId="{BD528BE7-C403-42C6-8808-DCBAC61C00E2}">
      <dgm:prSet/>
      <dgm:spPr/>
      <dgm:t>
        <a:bodyPr/>
        <a:lstStyle/>
        <a:p>
          <a:endParaRPr lang="es-ES" dirty="0"/>
        </a:p>
      </dgm:t>
    </dgm:pt>
    <dgm:pt modelId="{087EDBBD-83B4-49EB-A064-5118D4E4EBF4}" type="sibTrans" cxnId="{BD528BE7-C403-42C6-8808-DCBAC61C00E2}">
      <dgm:prSet/>
      <dgm:spPr/>
      <dgm:t>
        <a:bodyPr/>
        <a:lstStyle/>
        <a:p>
          <a:endParaRPr lang="es-ES"/>
        </a:p>
      </dgm:t>
    </dgm:pt>
    <dgm:pt modelId="{9F5D7905-07E6-4980-AED1-39F79ED67346}">
      <dgm:prSet phldrT="[Texto]"/>
      <dgm:spPr/>
      <dgm:t>
        <a:bodyPr/>
        <a:lstStyle/>
        <a:p>
          <a:r>
            <a:rPr lang="es-ES" dirty="0" smtClean="0"/>
            <a:t>Comercio electrónico</a:t>
          </a:r>
          <a:endParaRPr lang="es-ES" dirty="0"/>
        </a:p>
      </dgm:t>
    </dgm:pt>
    <dgm:pt modelId="{6640EAB9-A1F4-4249-9F4A-10567D7C57EA}" type="parTrans" cxnId="{46BA7985-0A6A-4D43-A7C2-945DA3B578FA}">
      <dgm:prSet/>
      <dgm:spPr/>
      <dgm:t>
        <a:bodyPr/>
        <a:lstStyle/>
        <a:p>
          <a:endParaRPr lang="es-ES" dirty="0"/>
        </a:p>
      </dgm:t>
    </dgm:pt>
    <dgm:pt modelId="{77629A7E-5290-4470-9DDE-89DA04B391A7}" type="sibTrans" cxnId="{46BA7985-0A6A-4D43-A7C2-945DA3B578FA}">
      <dgm:prSet/>
      <dgm:spPr/>
      <dgm:t>
        <a:bodyPr/>
        <a:lstStyle/>
        <a:p>
          <a:endParaRPr lang="es-ES"/>
        </a:p>
      </dgm:t>
    </dgm:pt>
    <dgm:pt modelId="{DD2483CC-6047-45E8-9E11-23EEA688102D}">
      <dgm:prSet phldrT="[Texto]"/>
      <dgm:spPr/>
      <dgm:t>
        <a:bodyPr/>
        <a:lstStyle/>
        <a:p>
          <a:r>
            <a:rPr lang="es-ES" dirty="0" smtClean="0"/>
            <a:t>Alquiler vacacional</a:t>
          </a:r>
          <a:endParaRPr lang="es-ES" dirty="0"/>
        </a:p>
      </dgm:t>
    </dgm:pt>
    <dgm:pt modelId="{6C6081F1-9D37-4779-8A75-2C21B0618753}" type="parTrans" cxnId="{9FC20C87-EB04-4760-98F4-27702BA69914}">
      <dgm:prSet/>
      <dgm:spPr/>
      <dgm:t>
        <a:bodyPr/>
        <a:lstStyle/>
        <a:p>
          <a:endParaRPr lang="es-ES" dirty="0"/>
        </a:p>
      </dgm:t>
    </dgm:pt>
    <dgm:pt modelId="{3D7A9286-43C9-40CC-BC02-165EB0718AD3}" type="sibTrans" cxnId="{9FC20C87-EB04-4760-98F4-27702BA69914}">
      <dgm:prSet/>
      <dgm:spPr/>
      <dgm:t>
        <a:bodyPr/>
        <a:lstStyle/>
        <a:p>
          <a:endParaRPr lang="es-ES"/>
        </a:p>
      </dgm:t>
    </dgm:pt>
    <dgm:pt modelId="{E3E2874B-80A4-4737-9A01-6BF3C29CF0B0}">
      <dgm:prSet phldrT="[Texto]"/>
      <dgm:spPr/>
      <dgm:t>
        <a:bodyPr/>
        <a:lstStyle/>
        <a:p>
          <a:r>
            <a:rPr lang="es-ES" dirty="0" smtClean="0"/>
            <a:t>Identificación</a:t>
          </a:r>
          <a:endParaRPr lang="es-ES" dirty="0"/>
        </a:p>
      </dgm:t>
    </dgm:pt>
    <dgm:pt modelId="{8B1C2924-EF71-4885-8243-17144F519A56}" type="parTrans" cxnId="{2E237E3C-D1C2-4DA7-AD34-7A1A3839C6C1}">
      <dgm:prSet/>
      <dgm:spPr/>
      <dgm:t>
        <a:bodyPr/>
        <a:lstStyle/>
        <a:p>
          <a:endParaRPr lang="es-ES" dirty="0"/>
        </a:p>
      </dgm:t>
    </dgm:pt>
    <dgm:pt modelId="{02FE8959-FBC2-4A6B-9389-B402821DD03C}" type="sibTrans" cxnId="{2E237E3C-D1C2-4DA7-AD34-7A1A3839C6C1}">
      <dgm:prSet/>
      <dgm:spPr/>
      <dgm:t>
        <a:bodyPr/>
        <a:lstStyle/>
        <a:p>
          <a:endParaRPr lang="es-ES"/>
        </a:p>
      </dgm:t>
    </dgm:pt>
    <dgm:pt modelId="{C52E3404-444F-4D5D-A4D8-552EF179FB2D}">
      <dgm:prSet phldrT="[Texto]"/>
      <dgm:spPr>
        <a:solidFill>
          <a:schemeClr val="tx1"/>
        </a:solidFill>
      </dgm:spPr>
      <dgm:t>
        <a:bodyPr/>
        <a:lstStyle/>
        <a:p>
          <a:r>
            <a:rPr lang="es-ES" dirty="0" smtClean="0"/>
            <a:t>Infraestructuras</a:t>
          </a:r>
          <a:endParaRPr lang="es-ES" dirty="0"/>
        </a:p>
      </dgm:t>
    </dgm:pt>
    <dgm:pt modelId="{8CC51C31-E0C7-4A25-AC8B-EF6D45B849BF}" type="parTrans" cxnId="{1A61CABD-AB1B-4B9F-94CE-2B1C1FB61849}">
      <dgm:prSet/>
      <dgm:spPr>
        <a:solidFill>
          <a:schemeClr val="tx1"/>
        </a:solidFill>
      </dgm:spPr>
      <dgm:t>
        <a:bodyPr/>
        <a:lstStyle/>
        <a:p>
          <a:endParaRPr lang="es-ES" dirty="0"/>
        </a:p>
      </dgm:t>
    </dgm:pt>
    <dgm:pt modelId="{5D946E2D-E17E-4589-B22B-5D555D69088B}" type="sibTrans" cxnId="{1A61CABD-AB1B-4B9F-94CE-2B1C1FB61849}">
      <dgm:prSet/>
      <dgm:spPr/>
      <dgm:t>
        <a:bodyPr/>
        <a:lstStyle/>
        <a:p>
          <a:endParaRPr lang="es-ES"/>
        </a:p>
      </dgm:t>
    </dgm:pt>
    <dgm:pt modelId="{5D2326E5-4B57-40A2-B9E5-F99038D6C2A6}">
      <dgm:prSet phldrT="[Texto]"/>
      <dgm:spPr/>
      <dgm:t>
        <a:bodyPr/>
        <a:lstStyle/>
        <a:p>
          <a:r>
            <a:rPr lang="es-ES" dirty="0" smtClean="0"/>
            <a:t>Webs de alquiler de inmuebles: rentalia, segunda mano, etc.</a:t>
          </a:r>
          <a:endParaRPr lang="es-ES" dirty="0"/>
        </a:p>
      </dgm:t>
    </dgm:pt>
    <dgm:pt modelId="{792290D1-3913-417B-AE61-0BD79327BEF2}" type="parTrans" cxnId="{3BF01F48-E608-4A4B-82F4-5AEB4290EDCC}">
      <dgm:prSet/>
      <dgm:spPr/>
      <dgm:t>
        <a:bodyPr/>
        <a:lstStyle/>
        <a:p>
          <a:endParaRPr lang="es-ES"/>
        </a:p>
      </dgm:t>
    </dgm:pt>
    <dgm:pt modelId="{B6DF7F26-E2DE-4CF8-8817-573703940725}" type="sibTrans" cxnId="{3BF01F48-E608-4A4B-82F4-5AEB4290EDCC}">
      <dgm:prSet/>
      <dgm:spPr/>
      <dgm:t>
        <a:bodyPr/>
        <a:lstStyle/>
        <a:p>
          <a:endParaRPr lang="es-ES"/>
        </a:p>
      </dgm:t>
    </dgm:pt>
    <dgm:pt modelId="{1D964447-DB2A-484D-A166-FA5187E10F71}">
      <dgm:prSet/>
      <dgm:spPr/>
      <dgm:t>
        <a:bodyPr/>
        <a:lstStyle/>
        <a:p>
          <a:r>
            <a:rPr lang="es-ES" dirty="0" smtClean="0"/>
            <a:t>Búsqueda por dominios  .es de publicidad de Google </a:t>
          </a:r>
          <a:endParaRPr lang="es-ES" dirty="0"/>
        </a:p>
      </dgm:t>
    </dgm:pt>
    <dgm:pt modelId="{F588209B-C9CA-4D65-9A0A-AB28C5CFF415}" type="parTrans" cxnId="{38EC3C30-CBB2-4526-83CB-558E472F34DB}">
      <dgm:prSet/>
      <dgm:spPr/>
      <dgm:t>
        <a:bodyPr/>
        <a:lstStyle/>
        <a:p>
          <a:endParaRPr lang="es-ES"/>
        </a:p>
      </dgm:t>
    </dgm:pt>
    <dgm:pt modelId="{1857B241-C46C-4045-8A65-CD539C7551A3}" type="sibTrans" cxnId="{38EC3C30-CBB2-4526-83CB-558E472F34DB}">
      <dgm:prSet/>
      <dgm:spPr/>
      <dgm:t>
        <a:bodyPr/>
        <a:lstStyle/>
        <a:p>
          <a:endParaRPr lang="es-ES"/>
        </a:p>
      </dgm:t>
    </dgm:pt>
    <dgm:pt modelId="{1C4E8FD6-AD46-4832-9349-DC8B05B673A5}">
      <dgm:prSet/>
      <dgm:spPr/>
      <dgm:t>
        <a:bodyPr/>
        <a:lstStyle/>
        <a:p>
          <a:r>
            <a:rPr lang="es-ES" dirty="0" smtClean="0"/>
            <a:t>Análisis de ventas en tiendas (personas jurídicas) de eBay</a:t>
          </a:r>
          <a:endParaRPr lang="es-ES" dirty="0"/>
        </a:p>
      </dgm:t>
    </dgm:pt>
    <dgm:pt modelId="{7116EE37-0FF8-4F9D-A2F7-24D279EF4EFB}" type="parTrans" cxnId="{FF1C6201-766D-46F7-9311-FD2E86149B97}">
      <dgm:prSet/>
      <dgm:spPr/>
      <dgm:t>
        <a:bodyPr/>
        <a:lstStyle/>
        <a:p>
          <a:endParaRPr lang="es-ES"/>
        </a:p>
      </dgm:t>
    </dgm:pt>
    <dgm:pt modelId="{C8E0C71A-F3F6-43CD-85FA-18D0ADF00E16}" type="sibTrans" cxnId="{FF1C6201-766D-46F7-9311-FD2E86149B97}">
      <dgm:prSet/>
      <dgm:spPr/>
      <dgm:t>
        <a:bodyPr/>
        <a:lstStyle/>
        <a:p>
          <a:endParaRPr lang="es-ES"/>
        </a:p>
      </dgm:t>
    </dgm:pt>
    <dgm:pt modelId="{56B62BA1-2C68-4C26-8878-892B62C502C5}">
      <dgm:prSet/>
      <dgm:spPr/>
      <dgm:t>
        <a:bodyPr/>
        <a:lstStyle/>
        <a:p>
          <a:r>
            <a:rPr lang="es-ES" dirty="0" smtClean="0"/>
            <a:t>Identificar al sujeto pasivo con la información recabada</a:t>
          </a:r>
          <a:endParaRPr lang="es-ES" dirty="0"/>
        </a:p>
      </dgm:t>
    </dgm:pt>
    <dgm:pt modelId="{861554A6-C034-4DF8-8AE8-7FEF7F6B97E5}" type="parTrans" cxnId="{3B9BFB63-CBF1-4069-9B7F-53ED33E3DE6D}">
      <dgm:prSet/>
      <dgm:spPr/>
      <dgm:t>
        <a:bodyPr/>
        <a:lstStyle/>
        <a:p>
          <a:endParaRPr lang="es-ES"/>
        </a:p>
      </dgm:t>
    </dgm:pt>
    <dgm:pt modelId="{1F914923-EACA-4E83-8866-765D6027E8A5}" type="sibTrans" cxnId="{3B9BFB63-CBF1-4069-9B7F-53ED33E3DE6D}">
      <dgm:prSet/>
      <dgm:spPr/>
      <dgm:t>
        <a:bodyPr/>
        <a:lstStyle/>
        <a:p>
          <a:endParaRPr lang="es-ES"/>
        </a:p>
      </dgm:t>
    </dgm:pt>
    <dgm:pt modelId="{ED8811D4-6691-418D-B8E7-937A0889A44D}">
      <dgm:prSet phldrT="[Texto]"/>
      <dgm:spPr>
        <a:solidFill>
          <a:schemeClr val="tx1"/>
        </a:solidFill>
      </dgm:spPr>
      <dgm:t>
        <a:bodyPr/>
        <a:lstStyle/>
        <a:p>
          <a:r>
            <a:rPr lang="es-ES" dirty="0" smtClean="0"/>
            <a:t>Tecnologías utilizadas</a:t>
          </a:r>
          <a:endParaRPr lang="es-ES" dirty="0"/>
        </a:p>
      </dgm:t>
    </dgm:pt>
    <dgm:pt modelId="{40B37A60-74F4-44E2-975D-0D6DCC604D3C}" type="parTrans" cxnId="{8D4EAE66-CC23-48C5-9BC6-4850A3CA8876}">
      <dgm:prSet/>
      <dgm:spPr/>
      <dgm:t>
        <a:bodyPr/>
        <a:lstStyle/>
        <a:p>
          <a:endParaRPr lang="es-ES"/>
        </a:p>
      </dgm:t>
    </dgm:pt>
    <dgm:pt modelId="{6A06E0DC-C7EC-4AC4-9F55-7DEA87A9011F}" type="sibTrans" cxnId="{8D4EAE66-CC23-48C5-9BC6-4850A3CA8876}">
      <dgm:prSet/>
      <dgm:spPr/>
      <dgm:t>
        <a:bodyPr/>
        <a:lstStyle/>
        <a:p>
          <a:endParaRPr lang="es-ES"/>
        </a:p>
      </dgm:t>
    </dgm:pt>
    <dgm:pt modelId="{B8810BE7-D6FA-4F50-8A93-F3C55245F9CE}">
      <dgm:prSet phldrT="[Texto]"/>
      <dgm:spPr/>
      <dgm:t>
        <a:bodyPr/>
        <a:lstStyle/>
        <a:p>
          <a:r>
            <a:rPr lang="es-ES" dirty="0" smtClean="0"/>
            <a:t>Residencia</a:t>
          </a:r>
          <a:endParaRPr lang="es-ES" dirty="0"/>
        </a:p>
      </dgm:t>
    </dgm:pt>
    <dgm:pt modelId="{2D36DAE2-2B92-4B11-9D4E-34D3C49F0AC3}" type="parTrans" cxnId="{2C9BC70A-19F9-4A56-BFEC-A834634D07BA}">
      <dgm:prSet/>
      <dgm:spPr/>
      <dgm:t>
        <a:bodyPr/>
        <a:lstStyle/>
        <a:p>
          <a:endParaRPr lang="es-ES" dirty="0"/>
        </a:p>
      </dgm:t>
    </dgm:pt>
    <dgm:pt modelId="{EDBF5693-D2BA-4964-AECE-2154478E5985}" type="sibTrans" cxnId="{2C9BC70A-19F9-4A56-BFEC-A834634D07BA}">
      <dgm:prSet/>
      <dgm:spPr/>
      <dgm:t>
        <a:bodyPr/>
        <a:lstStyle/>
        <a:p>
          <a:endParaRPr lang="es-ES"/>
        </a:p>
      </dgm:t>
    </dgm:pt>
    <dgm:pt modelId="{E6A00121-B80B-4156-A54C-3E3A840DA95F}">
      <dgm:prSet phldrT="[Texto]"/>
      <dgm:spPr/>
      <dgm:t>
        <a:bodyPr/>
        <a:lstStyle/>
        <a:p>
          <a:r>
            <a:rPr lang="es-ES" dirty="0" smtClean="0"/>
            <a:t>Obtener indicios de residencia en España para personas físicas.</a:t>
          </a:r>
          <a:endParaRPr lang="es-ES" dirty="0"/>
        </a:p>
      </dgm:t>
    </dgm:pt>
    <dgm:pt modelId="{1A48B446-939D-4A28-8211-17FA75C454B8}" type="parTrans" cxnId="{07792244-2921-4774-A3B2-F5A1271EE660}">
      <dgm:prSet/>
      <dgm:spPr/>
      <dgm:t>
        <a:bodyPr/>
        <a:lstStyle/>
        <a:p>
          <a:endParaRPr lang="es-ES"/>
        </a:p>
      </dgm:t>
    </dgm:pt>
    <dgm:pt modelId="{9889CAF1-260F-4E84-AB8C-B3EF7C3E2773}" type="sibTrans" cxnId="{07792244-2921-4774-A3B2-F5A1271EE660}">
      <dgm:prSet/>
      <dgm:spPr/>
      <dgm:t>
        <a:bodyPr/>
        <a:lstStyle/>
        <a:p>
          <a:endParaRPr lang="es-ES"/>
        </a:p>
      </dgm:t>
    </dgm:pt>
    <dgm:pt modelId="{D45D792E-265B-4CF9-BE84-4EE5A8089191}" type="pres">
      <dgm:prSet presAssocID="{0E867A77-CF8E-4410-9CEF-61F7D2A6ED89}" presName="Name0" presStyleCnt="0">
        <dgm:presLayoutVars>
          <dgm:chMax val="1"/>
          <dgm:dir/>
          <dgm:animLvl val="ctr"/>
          <dgm:resizeHandles val="exact"/>
        </dgm:presLayoutVars>
      </dgm:prSet>
      <dgm:spPr/>
      <dgm:t>
        <a:bodyPr/>
        <a:lstStyle/>
        <a:p>
          <a:endParaRPr lang="es-ES"/>
        </a:p>
      </dgm:t>
    </dgm:pt>
    <dgm:pt modelId="{DB506829-5508-4893-B9CB-42923BED0337}" type="pres">
      <dgm:prSet presAssocID="{A1079DEC-98EC-42B1-A3B5-1BDC4B3331C6}" presName="centerShape" presStyleLbl="node0" presStyleIdx="0" presStyleCnt="1" custScaleX="231335" custScaleY="156384" custLinFactNeighborX="-859" custLinFactNeighborY="11433"/>
      <dgm:spPr/>
      <dgm:t>
        <a:bodyPr/>
        <a:lstStyle/>
        <a:p>
          <a:endParaRPr lang="es-ES"/>
        </a:p>
      </dgm:t>
    </dgm:pt>
    <dgm:pt modelId="{B2819D22-9267-4A6F-A670-4B67C704574E}" type="pres">
      <dgm:prSet presAssocID="{6C6081F1-9D37-4779-8A75-2C21B0618753}" presName="parTrans" presStyleLbl="sibTrans2D1" presStyleIdx="0" presStyleCnt="6"/>
      <dgm:spPr/>
      <dgm:t>
        <a:bodyPr/>
        <a:lstStyle/>
        <a:p>
          <a:endParaRPr lang="es-ES"/>
        </a:p>
      </dgm:t>
    </dgm:pt>
    <dgm:pt modelId="{936C5B4E-4491-4D9F-8FAC-F6C5AB1D44F7}" type="pres">
      <dgm:prSet presAssocID="{6C6081F1-9D37-4779-8A75-2C21B0618753}" presName="connectorText" presStyleLbl="sibTrans2D1" presStyleIdx="0" presStyleCnt="6"/>
      <dgm:spPr/>
      <dgm:t>
        <a:bodyPr/>
        <a:lstStyle/>
        <a:p>
          <a:endParaRPr lang="es-ES"/>
        </a:p>
      </dgm:t>
    </dgm:pt>
    <dgm:pt modelId="{1F2D4C16-6DEB-4A16-810D-93F4907C2DC4}" type="pres">
      <dgm:prSet presAssocID="{DD2483CC-6047-45E8-9E11-23EEA688102D}" presName="node" presStyleLbl="node1" presStyleIdx="0" presStyleCnt="6" custScaleX="198401" custScaleY="85441" custRadScaleRad="191684" custRadScaleInc="-393017">
        <dgm:presLayoutVars>
          <dgm:bulletEnabled val="1"/>
        </dgm:presLayoutVars>
      </dgm:prSet>
      <dgm:spPr/>
      <dgm:t>
        <a:bodyPr/>
        <a:lstStyle/>
        <a:p>
          <a:endParaRPr lang="es-ES"/>
        </a:p>
      </dgm:t>
    </dgm:pt>
    <dgm:pt modelId="{92AADB26-C4FE-46EB-B447-5A598D069021}" type="pres">
      <dgm:prSet presAssocID="{1F996EAE-5C59-4F76-8EE8-639969757D03}" presName="parTrans" presStyleLbl="sibTrans2D1" presStyleIdx="1" presStyleCnt="6"/>
      <dgm:spPr/>
      <dgm:t>
        <a:bodyPr/>
        <a:lstStyle/>
        <a:p>
          <a:endParaRPr lang="es-ES"/>
        </a:p>
      </dgm:t>
    </dgm:pt>
    <dgm:pt modelId="{7668E0BA-3E2F-4495-8165-FEA011957667}" type="pres">
      <dgm:prSet presAssocID="{1F996EAE-5C59-4F76-8EE8-639969757D03}" presName="connectorText" presStyleLbl="sibTrans2D1" presStyleIdx="1" presStyleCnt="6"/>
      <dgm:spPr/>
      <dgm:t>
        <a:bodyPr/>
        <a:lstStyle/>
        <a:p>
          <a:endParaRPr lang="es-ES"/>
        </a:p>
      </dgm:t>
    </dgm:pt>
    <dgm:pt modelId="{154A2B3E-F13C-4654-A9CB-6A8E86E956BC}" type="pres">
      <dgm:prSet presAssocID="{813E351E-247E-40FE-9843-A1FAC65219D5}" presName="node" presStyleLbl="node1" presStyleIdx="1" presStyleCnt="6" custScaleX="168984" custScaleY="79335" custRadScaleRad="186072" custRadScaleInc="-500410">
        <dgm:presLayoutVars>
          <dgm:bulletEnabled val="1"/>
        </dgm:presLayoutVars>
      </dgm:prSet>
      <dgm:spPr/>
      <dgm:t>
        <a:bodyPr/>
        <a:lstStyle/>
        <a:p>
          <a:endParaRPr lang="es-ES"/>
        </a:p>
      </dgm:t>
    </dgm:pt>
    <dgm:pt modelId="{429F7B3D-1820-47D4-9079-C38BB1AA32EF}" type="pres">
      <dgm:prSet presAssocID="{6640EAB9-A1F4-4249-9F4A-10567D7C57EA}" presName="parTrans" presStyleLbl="sibTrans2D1" presStyleIdx="2" presStyleCnt="6"/>
      <dgm:spPr/>
      <dgm:t>
        <a:bodyPr/>
        <a:lstStyle/>
        <a:p>
          <a:endParaRPr lang="es-ES"/>
        </a:p>
      </dgm:t>
    </dgm:pt>
    <dgm:pt modelId="{22A8CE63-36FA-4626-B97B-24C69F69188D}" type="pres">
      <dgm:prSet presAssocID="{6640EAB9-A1F4-4249-9F4A-10567D7C57EA}" presName="connectorText" presStyleLbl="sibTrans2D1" presStyleIdx="2" presStyleCnt="6"/>
      <dgm:spPr/>
      <dgm:t>
        <a:bodyPr/>
        <a:lstStyle/>
        <a:p>
          <a:endParaRPr lang="es-ES"/>
        </a:p>
      </dgm:t>
    </dgm:pt>
    <dgm:pt modelId="{09430ACE-1D31-4B81-B177-C753118C9D1B}" type="pres">
      <dgm:prSet presAssocID="{9F5D7905-07E6-4980-AED1-39F79ED67346}" presName="node" presStyleLbl="node1" presStyleIdx="2" presStyleCnt="6" custScaleX="175009" custScaleY="77245" custRadScaleRad="140007" custRadScaleInc="-577352">
        <dgm:presLayoutVars>
          <dgm:bulletEnabled val="1"/>
        </dgm:presLayoutVars>
      </dgm:prSet>
      <dgm:spPr/>
      <dgm:t>
        <a:bodyPr/>
        <a:lstStyle/>
        <a:p>
          <a:endParaRPr lang="es-ES"/>
        </a:p>
      </dgm:t>
    </dgm:pt>
    <dgm:pt modelId="{8369C8AA-7147-4FA7-8EA5-CDADFCA772DD}" type="pres">
      <dgm:prSet presAssocID="{2D36DAE2-2B92-4B11-9D4E-34D3C49F0AC3}" presName="parTrans" presStyleLbl="sibTrans2D1" presStyleIdx="3" presStyleCnt="6"/>
      <dgm:spPr/>
      <dgm:t>
        <a:bodyPr/>
        <a:lstStyle/>
        <a:p>
          <a:endParaRPr lang="es-ES"/>
        </a:p>
      </dgm:t>
    </dgm:pt>
    <dgm:pt modelId="{A61AB36B-903E-4272-9DCC-33D8FA8B8B1C}" type="pres">
      <dgm:prSet presAssocID="{2D36DAE2-2B92-4B11-9D4E-34D3C49F0AC3}" presName="connectorText" presStyleLbl="sibTrans2D1" presStyleIdx="3" presStyleCnt="6"/>
      <dgm:spPr/>
      <dgm:t>
        <a:bodyPr/>
        <a:lstStyle/>
        <a:p>
          <a:endParaRPr lang="es-ES"/>
        </a:p>
      </dgm:t>
    </dgm:pt>
    <dgm:pt modelId="{02B9E1EE-A8D1-4F68-89B7-0CEE67BB1558}" type="pres">
      <dgm:prSet presAssocID="{B8810BE7-D6FA-4F50-8A93-F3C55245F9CE}" presName="node" presStyleLbl="node1" presStyleIdx="3" presStyleCnt="6" custScaleX="219364" custScaleY="83827" custRadScaleRad="121588" custRadScaleInc="-456310">
        <dgm:presLayoutVars>
          <dgm:bulletEnabled val="1"/>
        </dgm:presLayoutVars>
      </dgm:prSet>
      <dgm:spPr/>
      <dgm:t>
        <a:bodyPr/>
        <a:lstStyle/>
        <a:p>
          <a:endParaRPr lang="es-ES"/>
        </a:p>
      </dgm:t>
    </dgm:pt>
    <dgm:pt modelId="{A83B8DB5-E627-4BC5-8537-F46D82FE3ADD}" type="pres">
      <dgm:prSet presAssocID="{8B1C2924-EF71-4885-8243-17144F519A56}" presName="parTrans" presStyleLbl="sibTrans2D1" presStyleIdx="4" presStyleCnt="6"/>
      <dgm:spPr/>
      <dgm:t>
        <a:bodyPr/>
        <a:lstStyle/>
        <a:p>
          <a:endParaRPr lang="es-ES"/>
        </a:p>
      </dgm:t>
    </dgm:pt>
    <dgm:pt modelId="{77074FF5-66B3-4405-96D7-C52570FD92A0}" type="pres">
      <dgm:prSet presAssocID="{8B1C2924-EF71-4885-8243-17144F519A56}" presName="connectorText" presStyleLbl="sibTrans2D1" presStyleIdx="4" presStyleCnt="6"/>
      <dgm:spPr/>
      <dgm:t>
        <a:bodyPr/>
        <a:lstStyle/>
        <a:p>
          <a:endParaRPr lang="es-ES"/>
        </a:p>
      </dgm:t>
    </dgm:pt>
    <dgm:pt modelId="{AE055471-32F8-47D3-AF2F-AF5704B77288}" type="pres">
      <dgm:prSet presAssocID="{E3E2874B-80A4-4737-9A01-6BF3C29CF0B0}" presName="node" presStyleLbl="node1" presStyleIdx="4" presStyleCnt="6" custScaleX="172792" custScaleY="93148" custRadScaleRad="180244" custRadScaleInc="-499387">
        <dgm:presLayoutVars>
          <dgm:bulletEnabled val="1"/>
        </dgm:presLayoutVars>
      </dgm:prSet>
      <dgm:spPr/>
      <dgm:t>
        <a:bodyPr/>
        <a:lstStyle/>
        <a:p>
          <a:endParaRPr lang="es-ES"/>
        </a:p>
      </dgm:t>
    </dgm:pt>
    <dgm:pt modelId="{262A0F71-2BAF-4C4A-9486-5230A42330E0}" type="pres">
      <dgm:prSet presAssocID="{8CC51C31-E0C7-4A25-AC8B-EF6D45B849BF}" presName="parTrans" presStyleLbl="sibTrans2D1" presStyleIdx="5" presStyleCnt="6"/>
      <dgm:spPr/>
      <dgm:t>
        <a:bodyPr/>
        <a:lstStyle/>
        <a:p>
          <a:endParaRPr lang="es-ES"/>
        </a:p>
      </dgm:t>
    </dgm:pt>
    <dgm:pt modelId="{04A46B69-6558-4195-BF87-61758FDE2108}" type="pres">
      <dgm:prSet presAssocID="{8CC51C31-E0C7-4A25-AC8B-EF6D45B849BF}" presName="connectorText" presStyleLbl="sibTrans2D1" presStyleIdx="5" presStyleCnt="6"/>
      <dgm:spPr/>
      <dgm:t>
        <a:bodyPr/>
        <a:lstStyle/>
        <a:p>
          <a:endParaRPr lang="es-ES"/>
        </a:p>
      </dgm:t>
    </dgm:pt>
    <dgm:pt modelId="{46C9B66E-B43C-4941-9D34-2134D2AA804E}" type="pres">
      <dgm:prSet presAssocID="{C52E3404-444F-4D5D-A4D8-552EF179FB2D}" presName="node" presStyleLbl="node1" presStyleIdx="5" presStyleCnt="6" custScaleX="197425" custScaleY="80363" custRadScaleRad="199815" custRadScaleInc="-597113">
        <dgm:presLayoutVars>
          <dgm:bulletEnabled val="1"/>
        </dgm:presLayoutVars>
      </dgm:prSet>
      <dgm:spPr/>
      <dgm:t>
        <a:bodyPr/>
        <a:lstStyle/>
        <a:p>
          <a:endParaRPr lang="es-ES"/>
        </a:p>
      </dgm:t>
    </dgm:pt>
  </dgm:ptLst>
  <dgm:cxnLst>
    <dgm:cxn modelId="{D12E9C87-DD06-49B7-B126-2D894F30F7D3}" type="presOf" srcId="{9F5D7905-07E6-4980-AED1-39F79ED67346}" destId="{09430ACE-1D31-4B81-B177-C753118C9D1B}" srcOrd="0" destOrd="0" presId="urn:microsoft.com/office/officeart/2005/8/layout/radial5"/>
    <dgm:cxn modelId="{96DC39F8-B162-4DC4-A8CF-049D43CB343B}" type="presOf" srcId="{6C6081F1-9D37-4779-8A75-2C21B0618753}" destId="{B2819D22-9267-4A6F-A670-4B67C704574E}" srcOrd="0" destOrd="0" presId="urn:microsoft.com/office/officeart/2005/8/layout/radial5"/>
    <dgm:cxn modelId="{018DC38E-E531-4538-AA52-8ACEEC98FA88}" type="presOf" srcId="{6640EAB9-A1F4-4249-9F4A-10567D7C57EA}" destId="{429F7B3D-1820-47D4-9079-C38BB1AA32EF}" srcOrd="0" destOrd="0" presId="urn:microsoft.com/office/officeart/2005/8/layout/radial5"/>
    <dgm:cxn modelId="{BD528BE7-C403-42C6-8808-DCBAC61C00E2}" srcId="{A1079DEC-98EC-42B1-A3B5-1BDC4B3331C6}" destId="{813E351E-247E-40FE-9843-A1FAC65219D5}" srcOrd="1" destOrd="0" parTransId="{1F996EAE-5C59-4F76-8EE8-639969757D03}" sibTransId="{087EDBBD-83B4-49EB-A064-5118D4E4EBF4}"/>
    <dgm:cxn modelId="{C5AB0A5C-5617-4329-BF8B-D371FBF65DE0}" type="presOf" srcId="{8B1C2924-EF71-4885-8243-17144F519A56}" destId="{A83B8DB5-E627-4BC5-8537-F46D82FE3ADD}" srcOrd="0" destOrd="0" presId="urn:microsoft.com/office/officeart/2005/8/layout/radial5"/>
    <dgm:cxn modelId="{8D4EAE66-CC23-48C5-9BC6-4850A3CA8876}" srcId="{C52E3404-444F-4D5D-A4D8-552EF179FB2D}" destId="{ED8811D4-6691-418D-B8E7-937A0889A44D}" srcOrd="0" destOrd="0" parTransId="{40B37A60-74F4-44E2-975D-0D6DCC604D3C}" sibTransId="{6A06E0DC-C7EC-4AC4-9F55-7DEA87A9011F}"/>
    <dgm:cxn modelId="{07792244-2921-4774-A3B2-F5A1271EE660}" srcId="{B8810BE7-D6FA-4F50-8A93-F3C55245F9CE}" destId="{E6A00121-B80B-4156-A54C-3E3A840DA95F}" srcOrd="0" destOrd="0" parTransId="{1A48B446-939D-4A28-8211-17FA75C454B8}" sibTransId="{9889CAF1-260F-4E84-AB8C-B3EF7C3E2773}"/>
    <dgm:cxn modelId="{B287986D-C0BE-4D99-86D3-42C35524445C}" type="presOf" srcId="{A1079DEC-98EC-42B1-A3B5-1BDC4B3331C6}" destId="{DB506829-5508-4893-B9CB-42923BED0337}" srcOrd="0" destOrd="0" presId="urn:microsoft.com/office/officeart/2005/8/layout/radial5"/>
    <dgm:cxn modelId="{ACBE62A8-3FF6-4555-88E5-789DFC6C1F95}" type="presOf" srcId="{E3E2874B-80A4-4737-9A01-6BF3C29CF0B0}" destId="{AE055471-32F8-47D3-AF2F-AF5704B77288}" srcOrd="0" destOrd="0" presId="urn:microsoft.com/office/officeart/2005/8/layout/radial5"/>
    <dgm:cxn modelId="{F3AFC8E5-82A4-4063-9C4E-1067CC167366}" type="presOf" srcId="{DD2483CC-6047-45E8-9E11-23EEA688102D}" destId="{1F2D4C16-6DEB-4A16-810D-93F4907C2DC4}" srcOrd="0" destOrd="0" presId="urn:microsoft.com/office/officeart/2005/8/layout/radial5"/>
    <dgm:cxn modelId="{2E237E3C-D1C2-4DA7-AD34-7A1A3839C6C1}" srcId="{A1079DEC-98EC-42B1-A3B5-1BDC4B3331C6}" destId="{E3E2874B-80A4-4737-9A01-6BF3C29CF0B0}" srcOrd="4" destOrd="0" parTransId="{8B1C2924-EF71-4885-8243-17144F519A56}" sibTransId="{02FE8959-FBC2-4A6B-9389-B402821DD03C}"/>
    <dgm:cxn modelId="{E87501B9-83EC-4106-B366-B80462C4D650}" type="presOf" srcId="{2D36DAE2-2B92-4B11-9D4E-34D3C49F0AC3}" destId="{A61AB36B-903E-4272-9DCC-33D8FA8B8B1C}" srcOrd="1" destOrd="0" presId="urn:microsoft.com/office/officeart/2005/8/layout/radial5"/>
    <dgm:cxn modelId="{A8D7BB27-484B-42FB-9865-788BD88FAA96}" type="presOf" srcId="{5D2326E5-4B57-40A2-B9E5-F99038D6C2A6}" destId="{1F2D4C16-6DEB-4A16-810D-93F4907C2DC4}" srcOrd="0" destOrd="1" presId="urn:microsoft.com/office/officeart/2005/8/layout/radial5"/>
    <dgm:cxn modelId="{64C2A01F-0423-4D6E-9D3C-877FC196D055}" type="presOf" srcId="{8B1C2924-EF71-4885-8243-17144F519A56}" destId="{77074FF5-66B3-4405-96D7-C52570FD92A0}" srcOrd="1" destOrd="0" presId="urn:microsoft.com/office/officeart/2005/8/layout/radial5"/>
    <dgm:cxn modelId="{FF1C6201-766D-46F7-9311-FD2E86149B97}" srcId="{9F5D7905-07E6-4980-AED1-39F79ED67346}" destId="{1C4E8FD6-AD46-4832-9349-DC8B05B673A5}" srcOrd="0" destOrd="0" parTransId="{7116EE37-0FF8-4F9D-A2F7-24D279EF4EFB}" sibTransId="{C8E0C71A-F3F6-43CD-85FA-18D0ADF00E16}"/>
    <dgm:cxn modelId="{7516D6C0-1486-4518-81F2-EFF9172EB176}" type="presOf" srcId="{1F996EAE-5C59-4F76-8EE8-639969757D03}" destId="{92AADB26-C4FE-46EB-B447-5A598D069021}" srcOrd="0" destOrd="0" presId="urn:microsoft.com/office/officeart/2005/8/layout/radial5"/>
    <dgm:cxn modelId="{38EC3C30-CBB2-4526-83CB-558E472F34DB}" srcId="{813E351E-247E-40FE-9843-A1FAC65219D5}" destId="{1D964447-DB2A-484D-A166-FA5187E10F71}" srcOrd="0" destOrd="0" parTransId="{F588209B-C9CA-4D65-9A0A-AB28C5CFF415}" sibTransId="{1857B241-C46C-4045-8A65-CD539C7551A3}"/>
    <dgm:cxn modelId="{D81E32EB-A741-4BE1-A323-E64110A65466}" type="presOf" srcId="{8CC51C31-E0C7-4A25-AC8B-EF6D45B849BF}" destId="{262A0F71-2BAF-4C4A-9486-5230A42330E0}" srcOrd="0" destOrd="0" presId="urn:microsoft.com/office/officeart/2005/8/layout/radial5"/>
    <dgm:cxn modelId="{35F035E8-169D-468C-942F-AE25E32B86E6}" type="presOf" srcId="{B8810BE7-D6FA-4F50-8A93-F3C55245F9CE}" destId="{02B9E1EE-A8D1-4F68-89B7-0CEE67BB1558}" srcOrd="0" destOrd="0" presId="urn:microsoft.com/office/officeart/2005/8/layout/radial5"/>
    <dgm:cxn modelId="{A89774DF-9CEF-4A3C-B088-DC9C5FFCC7F7}" type="presOf" srcId="{ED8811D4-6691-418D-B8E7-937A0889A44D}" destId="{46C9B66E-B43C-4941-9D34-2134D2AA804E}" srcOrd="0" destOrd="1" presId="urn:microsoft.com/office/officeart/2005/8/layout/radial5"/>
    <dgm:cxn modelId="{BC5A0541-BC29-4C57-93BE-D460A6CCA41F}" type="presOf" srcId="{6640EAB9-A1F4-4249-9F4A-10567D7C57EA}" destId="{22A8CE63-36FA-4626-B97B-24C69F69188D}" srcOrd="1" destOrd="0" presId="urn:microsoft.com/office/officeart/2005/8/layout/radial5"/>
    <dgm:cxn modelId="{2C9BC70A-19F9-4A56-BFEC-A834634D07BA}" srcId="{A1079DEC-98EC-42B1-A3B5-1BDC4B3331C6}" destId="{B8810BE7-D6FA-4F50-8A93-F3C55245F9CE}" srcOrd="3" destOrd="0" parTransId="{2D36DAE2-2B92-4B11-9D4E-34D3C49F0AC3}" sibTransId="{EDBF5693-D2BA-4964-AECE-2154478E5985}"/>
    <dgm:cxn modelId="{511C317B-6007-4512-ACC2-352E141C355F}" type="presOf" srcId="{1C4E8FD6-AD46-4832-9349-DC8B05B673A5}" destId="{09430ACE-1D31-4B81-B177-C753118C9D1B}" srcOrd="0" destOrd="1" presId="urn:microsoft.com/office/officeart/2005/8/layout/radial5"/>
    <dgm:cxn modelId="{3B9BFB63-CBF1-4069-9B7F-53ED33E3DE6D}" srcId="{E3E2874B-80A4-4737-9A01-6BF3C29CF0B0}" destId="{56B62BA1-2C68-4C26-8878-892B62C502C5}" srcOrd="0" destOrd="0" parTransId="{861554A6-C034-4DF8-8AE8-7FEF7F6B97E5}" sibTransId="{1F914923-EACA-4E83-8866-765D6027E8A5}"/>
    <dgm:cxn modelId="{0804C4FE-CDEB-40D0-A65C-87C949B17B7D}" type="presOf" srcId="{C52E3404-444F-4D5D-A4D8-552EF179FB2D}" destId="{46C9B66E-B43C-4941-9D34-2134D2AA804E}" srcOrd="0" destOrd="0" presId="urn:microsoft.com/office/officeart/2005/8/layout/radial5"/>
    <dgm:cxn modelId="{173FFBDF-7F77-49CA-B545-081014F05D64}" type="presOf" srcId="{0E867A77-CF8E-4410-9CEF-61F7D2A6ED89}" destId="{D45D792E-265B-4CF9-BE84-4EE5A8089191}" srcOrd="0" destOrd="0" presId="urn:microsoft.com/office/officeart/2005/8/layout/radial5"/>
    <dgm:cxn modelId="{1A61CABD-AB1B-4B9F-94CE-2B1C1FB61849}" srcId="{A1079DEC-98EC-42B1-A3B5-1BDC4B3331C6}" destId="{C52E3404-444F-4D5D-A4D8-552EF179FB2D}" srcOrd="5" destOrd="0" parTransId="{8CC51C31-E0C7-4A25-AC8B-EF6D45B849BF}" sibTransId="{5D946E2D-E17E-4589-B22B-5D555D69088B}"/>
    <dgm:cxn modelId="{655AAD3E-FDCB-41E8-B244-DB5ABE4EADDE}" type="presOf" srcId="{6C6081F1-9D37-4779-8A75-2C21B0618753}" destId="{936C5B4E-4491-4D9F-8FAC-F6C5AB1D44F7}" srcOrd="1" destOrd="0" presId="urn:microsoft.com/office/officeart/2005/8/layout/radial5"/>
    <dgm:cxn modelId="{46BA7985-0A6A-4D43-A7C2-945DA3B578FA}" srcId="{A1079DEC-98EC-42B1-A3B5-1BDC4B3331C6}" destId="{9F5D7905-07E6-4980-AED1-39F79ED67346}" srcOrd="2" destOrd="0" parTransId="{6640EAB9-A1F4-4249-9F4A-10567D7C57EA}" sibTransId="{77629A7E-5290-4470-9DDE-89DA04B391A7}"/>
    <dgm:cxn modelId="{4384D8AE-CEEF-4450-9F40-8D6D48C5703A}" srcId="{0E867A77-CF8E-4410-9CEF-61F7D2A6ED89}" destId="{A1079DEC-98EC-42B1-A3B5-1BDC4B3331C6}" srcOrd="0" destOrd="0" parTransId="{5270FF93-7A30-4704-B163-FE015B145846}" sibTransId="{A13D877E-E386-401C-BEEB-16DAAD0F206C}"/>
    <dgm:cxn modelId="{3BF01F48-E608-4A4B-82F4-5AEB4290EDCC}" srcId="{DD2483CC-6047-45E8-9E11-23EEA688102D}" destId="{5D2326E5-4B57-40A2-B9E5-F99038D6C2A6}" srcOrd="0" destOrd="0" parTransId="{792290D1-3913-417B-AE61-0BD79327BEF2}" sibTransId="{B6DF7F26-E2DE-4CF8-8817-573703940725}"/>
    <dgm:cxn modelId="{0D1FCCE1-3EEF-46BA-B0F8-DFCA1AAC79FB}" type="presOf" srcId="{E6A00121-B80B-4156-A54C-3E3A840DA95F}" destId="{02B9E1EE-A8D1-4F68-89B7-0CEE67BB1558}" srcOrd="0" destOrd="1" presId="urn:microsoft.com/office/officeart/2005/8/layout/radial5"/>
    <dgm:cxn modelId="{6B59D31C-46CA-4FE1-B871-C10D0DDB9D91}" type="presOf" srcId="{2D36DAE2-2B92-4B11-9D4E-34D3C49F0AC3}" destId="{8369C8AA-7147-4FA7-8EA5-CDADFCA772DD}" srcOrd="0" destOrd="0" presId="urn:microsoft.com/office/officeart/2005/8/layout/radial5"/>
    <dgm:cxn modelId="{E01EAB27-1126-4923-A640-A97C10ED6CFC}" type="presOf" srcId="{56B62BA1-2C68-4C26-8878-892B62C502C5}" destId="{AE055471-32F8-47D3-AF2F-AF5704B77288}" srcOrd="0" destOrd="1" presId="urn:microsoft.com/office/officeart/2005/8/layout/radial5"/>
    <dgm:cxn modelId="{6431DACD-01A3-4DD9-9951-CE41BF13F6E8}" type="presOf" srcId="{813E351E-247E-40FE-9843-A1FAC65219D5}" destId="{154A2B3E-F13C-4654-A9CB-6A8E86E956BC}" srcOrd="0" destOrd="0" presId="urn:microsoft.com/office/officeart/2005/8/layout/radial5"/>
    <dgm:cxn modelId="{E7DD73D3-A0EE-4E53-9807-653DC0937A57}" type="presOf" srcId="{1F996EAE-5C59-4F76-8EE8-639969757D03}" destId="{7668E0BA-3E2F-4495-8165-FEA011957667}" srcOrd="1" destOrd="0" presId="urn:microsoft.com/office/officeart/2005/8/layout/radial5"/>
    <dgm:cxn modelId="{9FC20C87-EB04-4760-98F4-27702BA69914}" srcId="{A1079DEC-98EC-42B1-A3B5-1BDC4B3331C6}" destId="{DD2483CC-6047-45E8-9E11-23EEA688102D}" srcOrd="0" destOrd="0" parTransId="{6C6081F1-9D37-4779-8A75-2C21B0618753}" sibTransId="{3D7A9286-43C9-40CC-BC02-165EB0718AD3}"/>
    <dgm:cxn modelId="{27685A83-ADE6-4D96-BBCC-85AC75D2478B}" type="presOf" srcId="{8CC51C31-E0C7-4A25-AC8B-EF6D45B849BF}" destId="{04A46B69-6558-4195-BF87-61758FDE2108}" srcOrd="1" destOrd="0" presId="urn:microsoft.com/office/officeart/2005/8/layout/radial5"/>
    <dgm:cxn modelId="{DD72E1A1-6379-48C5-BB78-08E9408B7F5A}" type="presOf" srcId="{1D964447-DB2A-484D-A166-FA5187E10F71}" destId="{154A2B3E-F13C-4654-A9CB-6A8E86E956BC}" srcOrd="0" destOrd="1" presId="urn:microsoft.com/office/officeart/2005/8/layout/radial5"/>
    <dgm:cxn modelId="{EA42DAA4-CF1B-411A-BAAB-A646DF76A6B3}" type="presParOf" srcId="{D45D792E-265B-4CF9-BE84-4EE5A8089191}" destId="{DB506829-5508-4893-B9CB-42923BED0337}" srcOrd="0" destOrd="0" presId="urn:microsoft.com/office/officeart/2005/8/layout/radial5"/>
    <dgm:cxn modelId="{E646E4C0-72A9-4DC3-B7AF-77D3FD6D5EC7}" type="presParOf" srcId="{D45D792E-265B-4CF9-BE84-4EE5A8089191}" destId="{B2819D22-9267-4A6F-A670-4B67C704574E}" srcOrd="1" destOrd="0" presId="urn:microsoft.com/office/officeart/2005/8/layout/radial5"/>
    <dgm:cxn modelId="{B768B65B-47BC-40B1-8A80-279B742C5C39}" type="presParOf" srcId="{B2819D22-9267-4A6F-A670-4B67C704574E}" destId="{936C5B4E-4491-4D9F-8FAC-F6C5AB1D44F7}" srcOrd="0" destOrd="0" presId="urn:microsoft.com/office/officeart/2005/8/layout/radial5"/>
    <dgm:cxn modelId="{B677FFF0-568B-4473-84B2-A1BC8EAE1F1A}" type="presParOf" srcId="{D45D792E-265B-4CF9-BE84-4EE5A8089191}" destId="{1F2D4C16-6DEB-4A16-810D-93F4907C2DC4}" srcOrd="2" destOrd="0" presId="urn:microsoft.com/office/officeart/2005/8/layout/radial5"/>
    <dgm:cxn modelId="{F50C0F91-F90A-4CA9-BB85-3D550D45F3C3}" type="presParOf" srcId="{D45D792E-265B-4CF9-BE84-4EE5A8089191}" destId="{92AADB26-C4FE-46EB-B447-5A598D069021}" srcOrd="3" destOrd="0" presId="urn:microsoft.com/office/officeart/2005/8/layout/radial5"/>
    <dgm:cxn modelId="{73CB2C31-CCA4-44E5-BB05-E474D8E38EEE}" type="presParOf" srcId="{92AADB26-C4FE-46EB-B447-5A598D069021}" destId="{7668E0BA-3E2F-4495-8165-FEA011957667}" srcOrd="0" destOrd="0" presId="urn:microsoft.com/office/officeart/2005/8/layout/radial5"/>
    <dgm:cxn modelId="{1CDE38EF-2E5B-4E46-97DE-6B0AD55A10BD}" type="presParOf" srcId="{D45D792E-265B-4CF9-BE84-4EE5A8089191}" destId="{154A2B3E-F13C-4654-A9CB-6A8E86E956BC}" srcOrd="4" destOrd="0" presId="urn:microsoft.com/office/officeart/2005/8/layout/radial5"/>
    <dgm:cxn modelId="{F9F447C4-538C-4C26-B2F6-0479CA8D9683}" type="presParOf" srcId="{D45D792E-265B-4CF9-BE84-4EE5A8089191}" destId="{429F7B3D-1820-47D4-9079-C38BB1AA32EF}" srcOrd="5" destOrd="0" presId="urn:microsoft.com/office/officeart/2005/8/layout/radial5"/>
    <dgm:cxn modelId="{EA7CE428-9A41-40A4-A9B4-2D2EA785A57E}" type="presParOf" srcId="{429F7B3D-1820-47D4-9079-C38BB1AA32EF}" destId="{22A8CE63-36FA-4626-B97B-24C69F69188D}" srcOrd="0" destOrd="0" presId="urn:microsoft.com/office/officeart/2005/8/layout/radial5"/>
    <dgm:cxn modelId="{4551E058-1A14-4988-B64F-4FCCA2FF74AC}" type="presParOf" srcId="{D45D792E-265B-4CF9-BE84-4EE5A8089191}" destId="{09430ACE-1D31-4B81-B177-C753118C9D1B}" srcOrd="6" destOrd="0" presId="urn:microsoft.com/office/officeart/2005/8/layout/radial5"/>
    <dgm:cxn modelId="{B4B2819D-EC12-488D-80A4-9B827F2D5706}" type="presParOf" srcId="{D45D792E-265B-4CF9-BE84-4EE5A8089191}" destId="{8369C8AA-7147-4FA7-8EA5-CDADFCA772DD}" srcOrd="7" destOrd="0" presId="urn:microsoft.com/office/officeart/2005/8/layout/radial5"/>
    <dgm:cxn modelId="{60DC5308-2320-4B6F-940B-3D6BA5567281}" type="presParOf" srcId="{8369C8AA-7147-4FA7-8EA5-CDADFCA772DD}" destId="{A61AB36B-903E-4272-9DCC-33D8FA8B8B1C}" srcOrd="0" destOrd="0" presId="urn:microsoft.com/office/officeart/2005/8/layout/radial5"/>
    <dgm:cxn modelId="{AE736B70-8C51-4A92-A9C1-86B15D85151C}" type="presParOf" srcId="{D45D792E-265B-4CF9-BE84-4EE5A8089191}" destId="{02B9E1EE-A8D1-4F68-89B7-0CEE67BB1558}" srcOrd="8" destOrd="0" presId="urn:microsoft.com/office/officeart/2005/8/layout/radial5"/>
    <dgm:cxn modelId="{4638D3F6-ABC3-48C2-9440-8B8502422A03}" type="presParOf" srcId="{D45D792E-265B-4CF9-BE84-4EE5A8089191}" destId="{A83B8DB5-E627-4BC5-8537-F46D82FE3ADD}" srcOrd="9" destOrd="0" presId="urn:microsoft.com/office/officeart/2005/8/layout/radial5"/>
    <dgm:cxn modelId="{A2BE79D7-8244-4BDB-BD54-935258A99DD3}" type="presParOf" srcId="{A83B8DB5-E627-4BC5-8537-F46D82FE3ADD}" destId="{77074FF5-66B3-4405-96D7-C52570FD92A0}" srcOrd="0" destOrd="0" presId="urn:microsoft.com/office/officeart/2005/8/layout/radial5"/>
    <dgm:cxn modelId="{C73B24B4-6E7B-485E-B55D-5A9C49AC1251}" type="presParOf" srcId="{D45D792E-265B-4CF9-BE84-4EE5A8089191}" destId="{AE055471-32F8-47D3-AF2F-AF5704B77288}" srcOrd="10" destOrd="0" presId="urn:microsoft.com/office/officeart/2005/8/layout/radial5"/>
    <dgm:cxn modelId="{DC360CD5-1040-4093-A830-50CCA7F03A70}" type="presParOf" srcId="{D45D792E-265B-4CF9-BE84-4EE5A8089191}" destId="{262A0F71-2BAF-4C4A-9486-5230A42330E0}" srcOrd="11" destOrd="0" presId="urn:microsoft.com/office/officeart/2005/8/layout/radial5"/>
    <dgm:cxn modelId="{B6513E82-2ED0-4D85-B7EF-3D378895456E}" type="presParOf" srcId="{262A0F71-2BAF-4C4A-9486-5230A42330E0}" destId="{04A46B69-6558-4195-BF87-61758FDE2108}" srcOrd="0" destOrd="0" presId="urn:microsoft.com/office/officeart/2005/8/layout/radial5"/>
    <dgm:cxn modelId="{E2E18124-9A0E-4324-BB9C-23566BE73F98}" type="presParOf" srcId="{D45D792E-265B-4CF9-BE84-4EE5A8089191}" destId="{46C9B66E-B43C-4941-9D34-2134D2AA804E}" srcOrd="12" destOrd="0" presId="urn:microsoft.com/office/officeart/2005/8/layout/radial5"/>
  </dgm:cxnLst>
  <dgm:bg>
    <a:solidFill>
      <a:schemeClr val="bg1"/>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002B8-7859-4DF5-9086-38E773151ACA}" type="doc">
      <dgm:prSet loTypeId="urn:microsoft.com/office/officeart/2005/8/layout/gear1" loCatId="cycle" qsTypeId="urn:microsoft.com/office/officeart/2005/8/quickstyle/simple1" qsCatId="simple" csTypeId="urn:microsoft.com/office/officeart/2005/8/colors/accent1_2" csCatId="accent1" phldr="1"/>
      <dgm:spPr/>
    </dgm:pt>
    <dgm:pt modelId="{4826530E-27AF-439A-B8BB-E0CE0817962C}">
      <dgm:prSet phldrT="[Texto]"/>
      <dgm:spPr>
        <a:solidFill>
          <a:schemeClr val="accent2">
            <a:lumMod val="75000"/>
          </a:schemeClr>
        </a:solidFill>
      </dgm:spPr>
      <dgm:t>
        <a:bodyPr/>
        <a:lstStyle/>
        <a:p>
          <a:r>
            <a:rPr lang="es-ES" dirty="0" smtClean="0"/>
            <a:t>Investigación</a:t>
          </a:r>
          <a:endParaRPr lang="es-ES" dirty="0"/>
        </a:p>
      </dgm:t>
    </dgm:pt>
    <dgm:pt modelId="{DE8D7022-0D85-4E09-87E8-AB6A51467B27}" type="parTrans" cxnId="{FDEEA7DC-9D06-4221-8409-0023D7E7841D}">
      <dgm:prSet/>
      <dgm:spPr/>
      <dgm:t>
        <a:bodyPr/>
        <a:lstStyle/>
        <a:p>
          <a:endParaRPr lang="es-ES"/>
        </a:p>
      </dgm:t>
    </dgm:pt>
    <dgm:pt modelId="{3D27F6BB-3EAE-426C-A2D5-3B46D2CEAAB8}" type="sibTrans" cxnId="{FDEEA7DC-9D06-4221-8409-0023D7E7841D}">
      <dgm:prSet/>
      <dgm:spPr/>
      <dgm:t>
        <a:bodyPr/>
        <a:lstStyle/>
        <a:p>
          <a:endParaRPr lang="es-ES"/>
        </a:p>
      </dgm:t>
    </dgm:pt>
    <dgm:pt modelId="{8D7E598B-4498-413B-A03F-45F198ABD421}">
      <dgm:prSet phldrT="[Texto]"/>
      <dgm:spPr>
        <a:solidFill>
          <a:schemeClr val="accent2">
            <a:lumMod val="75000"/>
          </a:schemeClr>
        </a:solidFill>
      </dgm:spPr>
      <dgm:t>
        <a:bodyPr/>
        <a:lstStyle/>
        <a:p>
          <a:r>
            <a:rPr lang="es-ES" dirty="0" smtClean="0"/>
            <a:t> </a:t>
          </a:r>
          <a:endParaRPr lang="es-ES" dirty="0"/>
        </a:p>
      </dgm:t>
    </dgm:pt>
    <dgm:pt modelId="{ADE95D47-FB4F-4890-8EA3-5ED63BB7C029}" type="parTrans" cxnId="{84A07025-9603-4019-BC95-94CC22CA787C}">
      <dgm:prSet/>
      <dgm:spPr/>
      <dgm:t>
        <a:bodyPr/>
        <a:lstStyle/>
        <a:p>
          <a:endParaRPr lang="es-ES"/>
        </a:p>
      </dgm:t>
    </dgm:pt>
    <dgm:pt modelId="{AFAAF4DF-3BDA-4192-BE2A-39D96E5DC955}" type="sibTrans" cxnId="{84A07025-9603-4019-BC95-94CC22CA787C}">
      <dgm:prSet/>
      <dgm:spPr/>
      <dgm:t>
        <a:bodyPr/>
        <a:lstStyle/>
        <a:p>
          <a:endParaRPr lang="es-ES"/>
        </a:p>
      </dgm:t>
    </dgm:pt>
    <dgm:pt modelId="{E276B213-004D-4A32-9894-F20847B856CC}">
      <dgm:prSet phldrT="[Texto]"/>
      <dgm:spPr>
        <a:solidFill>
          <a:schemeClr val="accent2">
            <a:lumMod val="75000"/>
          </a:schemeClr>
        </a:solidFill>
      </dgm:spPr>
      <dgm:t>
        <a:bodyPr/>
        <a:lstStyle/>
        <a:p>
          <a:r>
            <a:rPr lang="es-ES" dirty="0" smtClean="0"/>
            <a:t> </a:t>
          </a:r>
          <a:endParaRPr lang="es-ES" dirty="0"/>
        </a:p>
      </dgm:t>
    </dgm:pt>
    <dgm:pt modelId="{2A314214-943C-4DB5-8C58-9988CCC9A1FD}" type="sibTrans" cxnId="{3F4364CF-867F-4834-ABE4-1D2BBD32B4BF}">
      <dgm:prSet/>
      <dgm:spPr/>
      <dgm:t>
        <a:bodyPr/>
        <a:lstStyle/>
        <a:p>
          <a:endParaRPr lang="es-ES"/>
        </a:p>
      </dgm:t>
    </dgm:pt>
    <dgm:pt modelId="{7FA947A4-83F6-4711-BEDC-5F4980B23249}" type="parTrans" cxnId="{3F4364CF-867F-4834-ABE4-1D2BBD32B4BF}">
      <dgm:prSet/>
      <dgm:spPr/>
      <dgm:t>
        <a:bodyPr/>
        <a:lstStyle/>
        <a:p>
          <a:endParaRPr lang="es-ES"/>
        </a:p>
      </dgm:t>
    </dgm:pt>
    <dgm:pt modelId="{2DF9825A-9393-4021-8A82-DA02DFFB73E7}" type="pres">
      <dgm:prSet presAssocID="{355002B8-7859-4DF5-9086-38E773151ACA}" presName="composite" presStyleCnt="0">
        <dgm:presLayoutVars>
          <dgm:chMax val="3"/>
          <dgm:animLvl val="lvl"/>
          <dgm:resizeHandles val="exact"/>
        </dgm:presLayoutVars>
      </dgm:prSet>
      <dgm:spPr/>
    </dgm:pt>
    <dgm:pt modelId="{9DCA921F-F075-42E5-B648-4EE8610F3322}" type="pres">
      <dgm:prSet presAssocID="{4826530E-27AF-439A-B8BB-E0CE0817962C}" presName="gear1" presStyleLbl="node1" presStyleIdx="0" presStyleCnt="3" custLinFactNeighborX="-8562" custLinFactNeighborY="-15564">
        <dgm:presLayoutVars>
          <dgm:chMax val="1"/>
          <dgm:bulletEnabled val="1"/>
        </dgm:presLayoutVars>
      </dgm:prSet>
      <dgm:spPr/>
      <dgm:t>
        <a:bodyPr/>
        <a:lstStyle/>
        <a:p>
          <a:endParaRPr lang="es-ES"/>
        </a:p>
      </dgm:t>
    </dgm:pt>
    <dgm:pt modelId="{FD18751F-373B-4EBA-A1F1-448B9BF94534}" type="pres">
      <dgm:prSet presAssocID="{4826530E-27AF-439A-B8BB-E0CE0817962C}" presName="gear1srcNode" presStyleLbl="node1" presStyleIdx="0" presStyleCnt="3"/>
      <dgm:spPr/>
      <dgm:t>
        <a:bodyPr/>
        <a:lstStyle/>
        <a:p>
          <a:endParaRPr lang="es-ES"/>
        </a:p>
      </dgm:t>
    </dgm:pt>
    <dgm:pt modelId="{DD454643-4128-425B-B25A-F0F20579F69E}" type="pres">
      <dgm:prSet presAssocID="{4826530E-27AF-439A-B8BB-E0CE0817962C}" presName="gear1dstNode" presStyleLbl="node1" presStyleIdx="0" presStyleCnt="3"/>
      <dgm:spPr/>
      <dgm:t>
        <a:bodyPr/>
        <a:lstStyle/>
        <a:p>
          <a:endParaRPr lang="es-ES"/>
        </a:p>
      </dgm:t>
    </dgm:pt>
    <dgm:pt modelId="{A040944D-E5BB-4BE7-9DBA-C71CF64D2FD3}" type="pres">
      <dgm:prSet presAssocID="{8D7E598B-4498-413B-A03F-45F198ABD421}" presName="gear2" presStyleLbl="node1" presStyleIdx="1" presStyleCnt="3">
        <dgm:presLayoutVars>
          <dgm:chMax val="1"/>
          <dgm:bulletEnabled val="1"/>
        </dgm:presLayoutVars>
      </dgm:prSet>
      <dgm:spPr/>
      <dgm:t>
        <a:bodyPr/>
        <a:lstStyle/>
        <a:p>
          <a:endParaRPr lang="es-ES"/>
        </a:p>
      </dgm:t>
    </dgm:pt>
    <dgm:pt modelId="{F401B4B0-B7D9-4F9B-9CA2-667307B3BCAE}" type="pres">
      <dgm:prSet presAssocID="{8D7E598B-4498-413B-A03F-45F198ABD421}" presName="gear2srcNode" presStyleLbl="node1" presStyleIdx="1" presStyleCnt="3"/>
      <dgm:spPr/>
      <dgm:t>
        <a:bodyPr/>
        <a:lstStyle/>
        <a:p>
          <a:endParaRPr lang="es-ES"/>
        </a:p>
      </dgm:t>
    </dgm:pt>
    <dgm:pt modelId="{B0C5EF92-953E-4FAA-A9E6-1CC86E2A5B66}" type="pres">
      <dgm:prSet presAssocID="{8D7E598B-4498-413B-A03F-45F198ABD421}" presName="gear2dstNode" presStyleLbl="node1" presStyleIdx="1" presStyleCnt="3"/>
      <dgm:spPr/>
      <dgm:t>
        <a:bodyPr/>
        <a:lstStyle/>
        <a:p>
          <a:endParaRPr lang="es-ES"/>
        </a:p>
      </dgm:t>
    </dgm:pt>
    <dgm:pt modelId="{9756AA66-5090-42CC-8A00-73D5DC0C66FD}" type="pres">
      <dgm:prSet presAssocID="{E276B213-004D-4A32-9894-F20847B856CC}" presName="gear3" presStyleLbl="node1" presStyleIdx="2" presStyleCnt="3" custLinFactNeighborX="10485" custLinFactNeighborY="-83503"/>
      <dgm:spPr/>
      <dgm:t>
        <a:bodyPr/>
        <a:lstStyle/>
        <a:p>
          <a:endParaRPr lang="es-ES"/>
        </a:p>
      </dgm:t>
    </dgm:pt>
    <dgm:pt modelId="{560ED776-0289-4E1B-89F9-4381499275E8}" type="pres">
      <dgm:prSet presAssocID="{E276B213-004D-4A32-9894-F20847B856CC}" presName="gear3tx" presStyleLbl="node1" presStyleIdx="2" presStyleCnt="3">
        <dgm:presLayoutVars>
          <dgm:chMax val="1"/>
          <dgm:bulletEnabled val="1"/>
        </dgm:presLayoutVars>
      </dgm:prSet>
      <dgm:spPr/>
      <dgm:t>
        <a:bodyPr/>
        <a:lstStyle/>
        <a:p>
          <a:endParaRPr lang="es-ES"/>
        </a:p>
      </dgm:t>
    </dgm:pt>
    <dgm:pt modelId="{07983BDC-20B8-4DB0-8054-23DEF076C5BC}" type="pres">
      <dgm:prSet presAssocID="{E276B213-004D-4A32-9894-F20847B856CC}" presName="gear3srcNode" presStyleLbl="node1" presStyleIdx="2" presStyleCnt="3"/>
      <dgm:spPr/>
      <dgm:t>
        <a:bodyPr/>
        <a:lstStyle/>
        <a:p>
          <a:endParaRPr lang="es-ES"/>
        </a:p>
      </dgm:t>
    </dgm:pt>
    <dgm:pt modelId="{1212C6E7-7709-423F-9D21-613E32A6BC30}" type="pres">
      <dgm:prSet presAssocID="{E276B213-004D-4A32-9894-F20847B856CC}" presName="gear3dstNode" presStyleLbl="node1" presStyleIdx="2" presStyleCnt="3"/>
      <dgm:spPr/>
      <dgm:t>
        <a:bodyPr/>
        <a:lstStyle/>
        <a:p>
          <a:endParaRPr lang="es-ES"/>
        </a:p>
      </dgm:t>
    </dgm:pt>
    <dgm:pt modelId="{150A5A9E-23D6-4948-9D88-417ACAC47A30}" type="pres">
      <dgm:prSet presAssocID="{3D27F6BB-3EAE-426C-A2D5-3B46D2CEAAB8}" presName="connector1" presStyleLbl="sibTrans2D1" presStyleIdx="0" presStyleCnt="3"/>
      <dgm:spPr/>
      <dgm:t>
        <a:bodyPr/>
        <a:lstStyle/>
        <a:p>
          <a:endParaRPr lang="es-ES"/>
        </a:p>
      </dgm:t>
    </dgm:pt>
    <dgm:pt modelId="{5720F35D-2D93-4FF1-BA01-597B72D25571}" type="pres">
      <dgm:prSet presAssocID="{AFAAF4DF-3BDA-4192-BE2A-39D96E5DC955}" presName="connector2" presStyleLbl="sibTrans2D1" presStyleIdx="1" presStyleCnt="3"/>
      <dgm:spPr/>
      <dgm:t>
        <a:bodyPr/>
        <a:lstStyle/>
        <a:p>
          <a:endParaRPr lang="es-ES"/>
        </a:p>
      </dgm:t>
    </dgm:pt>
    <dgm:pt modelId="{4D382EDD-6C9D-4B84-A812-7C36E9D0FB5E}" type="pres">
      <dgm:prSet presAssocID="{2A314214-943C-4DB5-8C58-9988CCC9A1FD}" presName="connector3" presStyleLbl="sibTrans2D1" presStyleIdx="2" presStyleCnt="3"/>
      <dgm:spPr/>
      <dgm:t>
        <a:bodyPr/>
        <a:lstStyle/>
        <a:p>
          <a:endParaRPr lang="es-ES"/>
        </a:p>
      </dgm:t>
    </dgm:pt>
  </dgm:ptLst>
  <dgm:cxnLst>
    <dgm:cxn modelId="{A3A8D1BF-7011-43C1-91E7-DB5BB044ADE2}" type="presOf" srcId="{4826530E-27AF-439A-B8BB-E0CE0817962C}" destId="{DD454643-4128-425B-B25A-F0F20579F69E}" srcOrd="2" destOrd="0" presId="urn:microsoft.com/office/officeart/2005/8/layout/gear1"/>
    <dgm:cxn modelId="{40832C9B-5DAD-401A-AAF4-173756355280}" type="presOf" srcId="{8D7E598B-4498-413B-A03F-45F198ABD421}" destId="{F401B4B0-B7D9-4F9B-9CA2-667307B3BCAE}" srcOrd="1" destOrd="0" presId="urn:microsoft.com/office/officeart/2005/8/layout/gear1"/>
    <dgm:cxn modelId="{713CE87A-9C79-4803-8681-2DDD8314805C}" type="presOf" srcId="{8D7E598B-4498-413B-A03F-45F198ABD421}" destId="{A040944D-E5BB-4BE7-9DBA-C71CF64D2FD3}" srcOrd="0" destOrd="0" presId="urn:microsoft.com/office/officeart/2005/8/layout/gear1"/>
    <dgm:cxn modelId="{6DF1AEAF-CC8B-44D9-B030-A710D3A18D07}" type="presOf" srcId="{3D27F6BB-3EAE-426C-A2D5-3B46D2CEAAB8}" destId="{150A5A9E-23D6-4948-9D88-417ACAC47A30}" srcOrd="0" destOrd="0" presId="urn:microsoft.com/office/officeart/2005/8/layout/gear1"/>
    <dgm:cxn modelId="{75AE3438-DC70-4AF9-BF84-344C9BE4A468}" type="presOf" srcId="{AFAAF4DF-3BDA-4192-BE2A-39D96E5DC955}" destId="{5720F35D-2D93-4FF1-BA01-597B72D25571}" srcOrd="0" destOrd="0" presId="urn:microsoft.com/office/officeart/2005/8/layout/gear1"/>
    <dgm:cxn modelId="{01C8BCF8-F6DF-472C-A9EE-A3A9BB2A0571}" type="presOf" srcId="{E276B213-004D-4A32-9894-F20847B856CC}" destId="{9756AA66-5090-42CC-8A00-73D5DC0C66FD}" srcOrd="0" destOrd="0" presId="urn:microsoft.com/office/officeart/2005/8/layout/gear1"/>
    <dgm:cxn modelId="{80FA0CE2-0B64-4D98-8C12-5D76C53C55A8}" type="presOf" srcId="{4826530E-27AF-439A-B8BB-E0CE0817962C}" destId="{9DCA921F-F075-42E5-B648-4EE8610F3322}" srcOrd="0" destOrd="0" presId="urn:microsoft.com/office/officeart/2005/8/layout/gear1"/>
    <dgm:cxn modelId="{987B57C3-3F63-4B75-BC00-AB3430D9C579}" type="presOf" srcId="{355002B8-7859-4DF5-9086-38E773151ACA}" destId="{2DF9825A-9393-4021-8A82-DA02DFFB73E7}" srcOrd="0" destOrd="0" presId="urn:microsoft.com/office/officeart/2005/8/layout/gear1"/>
    <dgm:cxn modelId="{FDEEA7DC-9D06-4221-8409-0023D7E7841D}" srcId="{355002B8-7859-4DF5-9086-38E773151ACA}" destId="{4826530E-27AF-439A-B8BB-E0CE0817962C}" srcOrd="0" destOrd="0" parTransId="{DE8D7022-0D85-4E09-87E8-AB6A51467B27}" sibTransId="{3D27F6BB-3EAE-426C-A2D5-3B46D2CEAAB8}"/>
    <dgm:cxn modelId="{6C20546D-BA83-46C1-9897-9B54379B5BBD}" type="presOf" srcId="{E276B213-004D-4A32-9894-F20847B856CC}" destId="{07983BDC-20B8-4DB0-8054-23DEF076C5BC}" srcOrd="2" destOrd="0" presId="urn:microsoft.com/office/officeart/2005/8/layout/gear1"/>
    <dgm:cxn modelId="{3F4364CF-867F-4834-ABE4-1D2BBD32B4BF}" srcId="{355002B8-7859-4DF5-9086-38E773151ACA}" destId="{E276B213-004D-4A32-9894-F20847B856CC}" srcOrd="2" destOrd="0" parTransId="{7FA947A4-83F6-4711-BEDC-5F4980B23249}" sibTransId="{2A314214-943C-4DB5-8C58-9988CCC9A1FD}"/>
    <dgm:cxn modelId="{D55E45D7-3504-4F26-A701-65D2B6D2FBAB}" type="presOf" srcId="{8D7E598B-4498-413B-A03F-45F198ABD421}" destId="{B0C5EF92-953E-4FAA-A9E6-1CC86E2A5B66}" srcOrd="2" destOrd="0" presId="urn:microsoft.com/office/officeart/2005/8/layout/gear1"/>
    <dgm:cxn modelId="{939B970B-8A84-4FC4-8C98-8FAB778FCC90}" type="presOf" srcId="{2A314214-943C-4DB5-8C58-9988CCC9A1FD}" destId="{4D382EDD-6C9D-4B84-A812-7C36E9D0FB5E}" srcOrd="0" destOrd="0" presId="urn:microsoft.com/office/officeart/2005/8/layout/gear1"/>
    <dgm:cxn modelId="{8BEFCBA2-3C22-43FA-B2FE-537D16FD308C}" type="presOf" srcId="{4826530E-27AF-439A-B8BB-E0CE0817962C}" destId="{FD18751F-373B-4EBA-A1F1-448B9BF94534}" srcOrd="1" destOrd="0" presId="urn:microsoft.com/office/officeart/2005/8/layout/gear1"/>
    <dgm:cxn modelId="{2E8C1D82-4883-4940-879E-4FC9DA048706}" type="presOf" srcId="{E276B213-004D-4A32-9894-F20847B856CC}" destId="{560ED776-0289-4E1B-89F9-4381499275E8}" srcOrd="1" destOrd="0" presId="urn:microsoft.com/office/officeart/2005/8/layout/gear1"/>
    <dgm:cxn modelId="{EDA51BD3-17F4-4C32-81CE-FCDBD8ED2EB2}" type="presOf" srcId="{E276B213-004D-4A32-9894-F20847B856CC}" destId="{1212C6E7-7709-423F-9D21-613E32A6BC30}" srcOrd="3" destOrd="0" presId="urn:microsoft.com/office/officeart/2005/8/layout/gear1"/>
    <dgm:cxn modelId="{84A07025-9603-4019-BC95-94CC22CA787C}" srcId="{355002B8-7859-4DF5-9086-38E773151ACA}" destId="{8D7E598B-4498-413B-A03F-45F198ABD421}" srcOrd="1" destOrd="0" parTransId="{ADE95D47-FB4F-4890-8EA3-5ED63BB7C029}" sibTransId="{AFAAF4DF-3BDA-4192-BE2A-39D96E5DC955}"/>
    <dgm:cxn modelId="{F20D373B-8262-4727-94F6-1E474E6FFBC8}" type="presParOf" srcId="{2DF9825A-9393-4021-8A82-DA02DFFB73E7}" destId="{9DCA921F-F075-42E5-B648-4EE8610F3322}" srcOrd="0" destOrd="0" presId="urn:microsoft.com/office/officeart/2005/8/layout/gear1"/>
    <dgm:cxn modelId="{077EB056-FF5F-40FE-BBF2-196BD936BD96}" type="presParOf" srcId="{2DF9825A-9393-4021-8A82-DA02DFFB73E7}" destId="{FD18751F-373B-4EBA-A1F1-448B9BF94534}" srcOrd="1" destOrd="0" presId="urn:microsoft.com/office/officeart/2005/8/layout/gear1"/>
    <dgm:cxn modelId="{4B84A689-773F-4DC1-A0C2-A473B933507D}" type="presParOf" srcId="{2DF9825A-9393-4021-8A82-DA02DFFB73E7}" destId="{DD454643-4128-425B-B25A-F0F20579F69E}" srcOrd="2" destOrd="0" presId="urn:microsoft.com/office/officeart/2005/8/layout/gear1"/>
    <dgm:cxn modelId="{4109A4FD-07D3-45C9-BF41-139B9D79E380}" type="presParOf" srcId="{2DF9825A-9393-4021-8A82-DA02DFFB73E7}" destId="{A040944D-E5BB-4BE7-9DBA-C71CF64D2FD3}" srcOrd="3" destOrd="0" presId="urn:microsoft.com/office/officeart/2005/8/layout/gear1"/>
    <dgm:cxn modelId="{45D9A7D4-EC93-4B3E-802F-6BE811E8CED3}" type="presParOf" srcId="{2DF9825A-9393-4021-8A82-DA02DFFB73E7}" destId="{F401B4B0-B7D9-4F9B-9CA2-667307B3BCAE}" srcOrd="4" destOrd="0" presId="urn:microsoft.com/office/officeart/2005/8/layout/gear1"/>
    <dgm:cxn modelId="{B940DCB9-1832-4537-B1F9-C4EC80E94B88}" type="presParOf" srcId="{2DF9825A-9393-4021-8A82-DA02DFFB73E7}" destId="{B0C5EF92-953E-4FAA-A9E6-1CC86E2A5B66}" srcOrd="5" destOrd="0" presId="urn:microsoft.com/office/officeart/2005/8/layout/gear1"/>
    <dgm:cxn modelId="{49356C23-2731-4052-B327-D5F0380E6507}" type="presParOf" srcId="{2DF9825A-9393-4021-8A82-DA02DFFB73E7}" destId="{9756AA66-5090-42CC-8A00-73D5DC0C66FD}" srcOrd="6" destOrd="0" presId="urn:microsoft.com/office/officeart/2005/8/layout/gear1"/>
    <dgm:cxn modelId="{AE23F75D-1566-40D7-969F-8ED053CF4B37}" type="presParOf" srcId="{2DF9825A-9393-4021-8A82-DA02DFFB73E7}" destId="{560ED776-0289-4E1B-89F9-4381499275E8}" srcOrd="7" destOrd="0" presId="urn:microsoft.com/office/officeart/2005/8/layout/gear1"/>
    <dgm:cxn modelId="{3BBD6380-709D-4341-A6B0-ED0B8D204181}" type="presParOf" srcId="{2DF9825A-9393-4021-8A82-DA02DFFB73E7}" destId="{07983BDC-20B8-4DB0-8054-23DEF076C5BC}" srcOrd="8" destOrd="0" presId="urn:microsoft.com/office/officeart/2005/8/layout/gear1"/>
    <dgm:cxn modelId="{52710550-9A56-42A5-96B1-3EA57F48DDFA}" type="presParOf" srcId="{2DF9825A-9393-4021-8A82-DA02DFFB73E7}" destId="{1212C6E7-7709-423F-9D21-613E32A6BC30}" srcOrd="9" destOrd="0" presId="urn:microsoft.com/office/officeart/2005/8/layout/gear1"/>
    <dgm:cxn modelId="{E474EFE3-B05F-4C8C-BB0C-74256A01D6AF}" type="presParOf" srcId="{2DF9825A-9393-4021-8A82-DA02DFFB73E7}" destId="{150A5A9E-23D6-4948-9D88-417ACAC47A30}" srcOrd="10" destOrd="0" presId="urn:microsoft.com/office/officeart/2005/8/layout/gear1"/>
    <dgm:cxn modelId="{AD61EDBB-09A0-4ADA-9D16-3B85EF877F87}" type="presParOf" srcId="{2DF9825A-9393-4021-8A82-DA02DFFB73E7}" destId="{5720F35D-2D93-4FF1-BA01-597B72D25571}" srcOrd="11" destOrd="0" presId="urn:microsoft.com/office/officeart/2005/8/layout/gear1"/>
    <dgm:cxn modelId="{A4FFA69A-7B56-47A3-AA1D-774414E2F00A}" type="presParOf" srcId="{2DF9825A-9393-4021-8A82-DA02DFFB73E7}" destId="{4D382EDD-6C9D-4B84-A812-7C36E9D0FB5E}"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002B8-7859-4DF5-9086-38E773151ACA}" type="doc">
      <dgm:prSet loTypeId="urn:microsoft.com/office/officeart/2005/8/layout/gear1" loCatId="cycle" qsTypeId="urn:microsoft.com/office/officeart/2005/8/quickstyle/simple1" qsCatId="simple" csTypeId="urn:microsoft.com/office/officeart/2005/8/colors/accent1_2" csCatId="accent1" phldr="1"/>
      <dgm:spPr/>
    </dgm:pt>
    <dgm:pt modelId="{4826530E-27AF-439A-B8BB-E0CE0817962C}">
      <dgm:prSet phldrT="[Texto]"/>
      <dgm:spPr>
        <a:solidFill>
          <a:schemeClr val="accent2">
            <a:lumMod val="75000"/>
          </a:schemeClr>
        </a:solidFill>
      </dgm:spPr>
      <dgm:t>
        <a:bodyPr/>
        <a:lstStyle/>
        <a:p>
          <a:r>
            <a:rPr lang="es-ES" dirty="0" smtClean="0"/>
            <a:t>Inferencia</a:t>
          </a:r>
          <a:endParaRPr lang="es-ES" dirty="0"/>
        </a:p>
      </dgm:t>
    </dgm:pt>
    <dgm:pt modelId="{DE8D7022-0D85-4E09-87E8-AB6A51467B27}" type="parTrans" cxnId="{FDEEA7DC-9D06-4221-8409-0023D7E7841D}">
      <dgm:prSet/>
      <dgm:spPr/>
      <dgm:t>
        <a:bodyPr/>
        <a:lstStyle/>
        <a:p>
          <a:endParaRPr lang="es-ES"/>
        </a:p>
      </dgm:t>
    </dgm:pt>
    <dgm:pt modelId="{3D27F6BB-3EAE-426C-A2D5-3B46D2CEAAB8}" type="sibTrans" cxnId="{FDEEA7DC-9D06-4221-8409-0023D7E7841D}">
      <dgm:prSet/>
      <dgm:spPr/>
      <dgm:t>
        <a:bodyPr/>
        <a:lstStyle/>
        <a:p>
          <a:endParaRPr lang="es-ES"/>
        </a:p>
      </dgm:t>
    </dgm:pt>
    <dgm:pt modelId="{8D7E598B-4498-413B-A03F-45F198ABD421}">
      <dgm:prSet phldrT="[Texto]"/>
      <dgm:spPr>
        <a:solidFill>
          <a:schemeClr val="accent2">
            <a:lumMod val="75000"/>
          </a:schemeClr>
        </a:solidFill>
      </dgm:spPr>
      <dgm:t>
        <a:bodyPr/>
        <a:lstStyle/>
        <a:p>
          <a:r>
            <a:rPr lang="es-ES" dirty="0" smtClean="0"/>
            <a:t> </a:t>
          </a:r>
          <a:endParaRPr lang="es-ES" dirty="0"/>
        </a:p>
      </dgm:t>
    </dgm:pt>
    <dgm:pt modelId="{ADE95D47-FB4F-4890-8EA3-5ED63BB7C029}" type="parTrans" cxnId="{84A07025-9603-4019-BC95-94CC22CA787C}">
      <dgm:prSet/>
      <dgm:spPr/>
      <dgm:t>
        <a:bodyPr/>
        <a:lstStyle/>
        <a:p>
          <a:endParaRPr lang="es-ES"/>
        </a:p>
      </dgm:t>
    </dgm:pt>
    <dgm:pt modelId="{AFAAF4DF-3BDA-4192-BE2A-39D96E5DC955}" type="sibTrans" cxnId="{84A07025-9603-4019-BC95-94CC22CA787C}">
      <dgm:prSet/>
      <dgm:spPr/>
      <dgm:t>
        <a:bodyPr/>
        <a:lstStyle/>
        <a:p>
          <a:endParaRPr lang="es-ES"/>
        </a:p>
      </dgm:t>
    </dgm:pt>
    <dgm:pt modelId="{E276B213-004D-4A32-9894-F20847B856CC}">
      <dgm:prSet phldrT="[Texto]"/>
      <dgm:spPr>
        <a:solidFill>
          <a:schemeClr val="accent2">
            <a:lumMod val="75000"/>
          </a:schemeClr>
        </a:solidFill>
      </dgm:spPr>
      <dgm:t>
        <a:bodyPr/>
        <a:lstStyle/>
        <a:p>
          <a:r>
            <a:rPr lang="es-ES" dirty="0" smtClean="0"/>
            <a:t> </a:t>
          </a:r>
          <a:endParaRPr lang="es-ES" dirty="0"/>
        </a:p>
      </dgm:t>
    </dgm:pt>
    <dgm:pt modelId="{2A314214-943C-4DB5-8C58-9988CCC9A1FD}" type="sibTrans" cxnId="{3F4364CF-867F-4834-ABE4-1D2BBD32B4BF}">
      <dgm:prSet/>
      <dgm:spPr/>
      <dgm:t>
        <a:bodyPr/>
        <a:lstStyle/>
        <a:p>
          <a:endParaRPr lang="es-ES"/>
        </a:p>
      </dgm:t>
    </dgm:pt>
    <dgm:pt modelId="{7FA947A4-83F6-4711-BEDC-5F4980B23249}" type="parTrans" cxnId="{3F4364CF-867F-4834-ABE4-1D2BBD32B4BF}">
      <dgm:prSet/>
      <dgm:spPr/>
      <dgm:t>
        <a:bodyPr/>
        <a:lstStyle/>
        <a:p>
          <a:endParaRPr lang="es-ES"/>
        </a:p>
      </dgm:t>
    </dgm:pt>
    <dgm:pt modelId="{2DF9825A-9393-4021-8A82-DA02DFFB73E7}" type="pres">
      <dgm:prSet presAssocID="{355002B8-7859-4DF5-9086-38E773151ACA}" presName="composite" presStyleCnt="0">
        <dgm:presLayoutVars>
          <dgm:chMax val="3"/>
          <dgm:animLvl val="lvl"/>
          <dgm:resizeHandles val="exact"/>
        </dgm:presLayoutVars>
      </dgm:prSet>
      <dgm:spPr/>
    </dgm:pt>
    <dgm:pt modelId="{9DCA921F-F075-42E5-B648-4EE8610F3322}" type="pres">
      <dgm:prSet presAssocID="{4826530E-27AF-439A-B8BB-E0CE0817962C}" presName="gear1" presStyleLbl="node1" presStyleIdx="0" presStyleCnt="3" custLinFactNeighborX="3403" custLinFactNeighborY="-28419">
        <dgm:presLayoutVars>
          <dgm:chMax val="1"/>
          <dgm:bulletEnabled val="1"/>
        </dgm:presLayoutVars>
      </dgm:prSet>
      <dgm:spPr/>
      <dgm:t>
        <a:bodyPr/>
        <a:lstStyle/>
        <a:p>
          <a:endParaRPr lang="es-ES"/>
        </a:p>
      </dgm:t>
    </dgm:pt>
    <dgm:pt modelId="{FD18751F-373B-4EBA-A1F1-448B9BF94534}" type="pres">
      <dgm:prSet presAssocID="{4826530E-27AF-439A-B8BB-E0CE0817962C}" presName="gear1srcNode" presStyleLbl="node1" presStyleIdx="0" presStyleCnt="3"/>
      <dgm:spPr/>
      <dgm:t>
        <a:bodyPr/>
        <a:lstStyle/>
        <a:p>
          <a:endParaRPr lang="es-ES"/>
        </a:p>
      </dgm:t>
    </dgm:pt>
    <dgm:pt modelId="{DD454643-4128-425B-B25A-F0F20579F69E}" type="pres">
      <dgm:prSet presAssocID="{4826530E-27AF-439A-B8BB-E0CE0817962C}" presName="gear1dstNode" presStyleLbl="node1" presStyleIdx="0" presStyleCnt="3"/>
      <dgm:spPr/>
      <dgm:t>
        <a:bodyPr/>
        <a:lstStyle/>
        <a:p>
          <a:endParaRPr lang="es-ES"/>
        </a:p>
      </dgm:t>
    </dgm:pt>
    <dgm:pt modelId="{A040944D-E5BB-4BE7-9DBA-C71CF64D2FD3}" type="pres">
      <dgm:prSet presAssocID="{8D7E598B-4498-413B-A03F-45F198ABD421}" presName="gear2" presStyleLbl="node1" presStyleIdx="1" presStyleCnt="3">
        <dgm:presLayoutVars>
          <dgm:chMax val="1"/>
          <dgm:bulletEnabled val="1"/>
        </dgm:presLayoutVars>
      </dgm:prSet>
      <dgm:spPr/>
      <dgm:t>
        <a:bodyPr/>
        <a:lstStyle/>
        <a:p>
          <a:endParaRPr lang="es-ES"/>
        </a:p>
      </dgm:t>
    </dgm:pt>
    <dgm:pt modelId="{F401B4B0-B7D9-4F9B-9CA2-667307B3BCAE}" type="pres">
      <dgm:prSet presAssocID="{8D7E598B-4498-413B-A03F-45F198ABD421}" presName="gear2srcNode" presStyleLbl="node1" presStyleIdx="1" presStyleCnt="3"/>
      <dgm:spPr/>
      <dgm:t>
        <a:bodyPr/>
        <a:lstStyle/>
        <a:p>
          <a:endParaRPr lang="es-ES"/>
        </a:p>
      </dgm:t>
    </dgm:pt>
    <dgm:pt modelId="{B0C5EF92-953E-4FAA-A9E6-1CC86E2A5B66}" type="pres">
      <dgm:prSet presAssocID="{8D7E598B-4498-413B-A03F-45F198ABD421}" presName="gear2dstNode" presStyleLbl="node1" presStyleIdx="1" presStyleCnt="3"/>
      <dgm:spPr/>
      <dgm:t>
        <a:bodyPr/>
        <a:lstStyle/>
        <a:p>
          <a:endParaRPr lang="es-ES"/>
        </a:p>
      </dgm:t>
    </dgm:pt>
    <dgm:pt modelId="{9756AA66-5090-42CC-8A00-73D5DC0C66FD}" type="pres">
      <dgm:prSet presAssocID="{E276B213-004D-4A32-9894-F20847B856CC}" presName="gear3" presStyleLbl="node1" presStyleIdx="2" presStyleCnt="3" custLinFactNeighborX="10485" custLinFactNeighborY="-83503"/>
      <dgm:spPr/>
      <dgm:t>
        <a:bodyPr/>
        <a:lstStyle/>
        <a:p>
          <a:endParaRPr lang="es-ES"/>
        </a:p>
      </dgm:t>
    </dgm:pt>
    <dgm:pt modelId="{560ED776-0289-4E1B-89F9-4381499275E8}" type="pres">
      <dgm:prSet presAssocID="{E276B213-004D-4A32-9894-F20847B856CC}" presName="gear3tx" presStyleLbl="node1" presStyleIdx="2" presStyleCnt="3">
        <dgm:presLayoutVars>
          <dgm:chMax val="1"/>
          <dgm:bulletEnabled val="1"/>
        </dgm:presLayoutVars>
      </dgm:prSet>
      <dgm:spPr/>
      <dgm:t>
        <a:bodyPr/>
        <a:lstStyle/>
        <a:p>
          <a:endParaRPr lang="es-ES"/>
        </a:p>
      </dgm:t>
    </dgm:pt>
    <dgm:pt modelId="{07983BDC-20B8-4DB0-8054-23DEF076C5BC}" type="pres">
      <dgm:prSet presAssocID="{E276B213-004D-4A32-9894-F20847B856CC}" presName="gear3srcNode" presStyleLbl="node1" presStyleIdx="2" presStyleCnt="3"/>
      <dgm:spPr/>
      <dgm:t>
        <a:bodyPr/>
        <a:lstStyle/>
        <a:p>
          <a:endParaRPr lang="es-ES"/>
        </a:p>
      </dgm:t>
    </dgm:pt>
    <dgm:pt modelId="{1212C6E7-7709-423F-9D21-613E32A6BC30}" type="pres">
      <dgm:prSet presAssocID="{E276B213-004D-4A32-9894-F20847B856CC}" presName="gear3dstNode" presStyleLbl="node1" presStyleIdx="2" presStyleCnt="3"/>
      <dgm:spPr/>
      <dgm:t>
        <a:bodyPr/>
        <a:lstStyle/>
        <a:p>
          <a:endParaRPr lang="es-ES"/>
        </a:p>
      </dgm:t>
    </dgm:pt>
    <dgm:pt modelId="{150A5A9E-23D6-4948-9D88-417ACAC47A30}" type="pres">
      <dgm:prSet presAssocID="{3D27F6BB-3EAE-426C-A2D5-3B46D2CEAAB8}" presName="connector1" presStyleLbl="sibTrans2D1" presStyleIdx="0" presStyleCnt="3"/>
      <dgm:spPr/>
      <dgm:t>
        <a:bodyPr/>
        <a:lstStyle/>
        <a:p>
          <a:endParaRPr lang="es-ES"/>
        </a:p>
      </dgm:t>
    </dgm:pt>
    <dgm:pt modelId="{5720F35D-2D93-4FF1-BA01-597B72D25571}" type="pres">
      <dgm:prSet presAssocID="{AFAAF4DF-3BDA-4192-BE2A-39D96E5DC955}" presName="connector2" presStyleLbl="sibTrans2D1" presStyleIdx="1" presStyleCnt="3"/>
      <dgm:spPr/>
      <dgm:t>
        <a:bodyPr/>
        <a:lstStyle/>
        <a:p>
          <a:endParaRPr lang="es-ES"/>
        </a:p>
      </dgm:t>
    </dgm:pt>
    <dgm:pt modelId="{4D382EDD-6C9D-4B84-A812-7C36E9D0FB5E}" type="pres">
      <dgm:prSet presAssocID="{2A314214-943C-4DB5-8C58-9988CCC9A1FD}" presName="connector3" presStyleLbl="sibTrans2D1" presStyleIdx="2" presStyleCnt="3"/>
      <dgm:spPr/>
      <dgm:t>
        <a:bodyPr/>
        <a:lstStyle/>
        <a:p>
          <a:endParaRPr lang="es-ES"/>
        </a:p>
      </dgm:t>
    </dgm:pt>
  </dgm:ptLst>
  <dgm:cxnLst>
    <dgm:cxn modelId="{083ABDB4-7E30-402C-90EA-E261C6FD5EDB}" type="presOf" srcId="{4826530E-27AF-439A-B8BB-E0CE0817962C}" destId="{9DCA921F-F075-42E5-B648-4EE8610F3322}" srcOrd="0" destOrd="0" presId="urn:microsoft.com/office/officeart/2005/8/layout/gear1"/>
    <dgm:cxn modelId="{2886A5DE-D8DA-4210-901C-31CA0EDC7278}" type="presOf" srcId="{3D27F6BB-3EAE-426C-A2D5-3B46D2CEAAB8}" destId="{150A5A9E-23D6-4948-9D88-417ACAC47A30}" srcOrd="0" destOrd="0" presId="urn:microsoft.com/office/officeart/2005/8/layout/gear1"/>
    <dgm:cxn modelId="{2F12E97E-F897-4398-88EE-4FC1676F513D}" type="presOf" srcId="{E276B213-004D-4A32-9894-F20847B856CC}" destId="{560ED776-0289-4E1B-89F9-4381499275E8}" srcOrd="1" destOrd="0" presId="urn:microsoft.com/office/officeart/2005/8/layout/gear1"/>
    <dgm:cxn modelId="{DDA989B1-1E21-497C-8075-B164B2A85306}" type="presOf" srcId="{8D7E598B-4498-413B-A03F-45F198ABD421}" destId="{A040944D-E5BB-4BE7-9DBA-C71CF64D2FD3}" srcOrd="0" destOrd="0" presId="urn:microsoft.com/office/officeart/2005/8/layout/gear1"/>
    <dgm:cxn modelId="{DA2F9B9C-FF85-4D67-B971-3A93B32C8472}" type="presOf" srcId="{8D7E598B-4498-413B-A03F-45F198ABD421}" destId="{F401B4B0-B7D9-4F9B-9CA2-667307B3BCAE}" srcOrd="1" destOrd="0" presId="urn:microsoft.com/office/officeart/2005/8/layout/gear1"/>
    <dgm:cxn modelId="{FDEEA7DC-9D06-4221-8409-0023D7E7841D}" srcId="{355002B8-7859-4DF5-9086-38E773151ACA}" destId="{4826530E-27AF-439A-B8BB-E0CE0817962C}" srcOrd="0" destOrd="0" parTransId="{DE8D7022-0D85-4E09-87E8-AB6A51467B27}" sibTransId="{3D27F6BB-3EAE-426C-A2D5-3B46D2CEAAB8}"/>
    <dgm:cxn modelId="{2DB6A8A0-44AD-4244-B90E-2E6FCFC529DD}" type="presOf" srcId="{8D7E598B-4498-413B-A03F-45F198ABD421}" destId="{B0C5EF92-953E-4FAA-A9E6-1CC86E2A5B66}" srcOrd="2" destOrd="0" presId="urn:microsoft.com/office/officeart/2005/8/layout/gear1"/>
    <dgm:cxn modelId="{3F4364CF-867F-4834-ABE4-1D2BBD32B4BF}" srcId="{355002B8-7859-4DF5-9086-38E773151ACA}" destId="{E276B213-004D-4A32-9894-F20847B856CC}" srcOrd="2" destOrd="0" parTransId="{7FA947A4-83F6-4711-BEDC-5F4980B23249}" sibTransId="{2A314214-943C-4DB5-8C58-9988CCC9A1FD}"/>
    <dgm:cxn modelId="{A96A29F6-FE44-4EB9-BD7A-7D8C68EFB687}" type="presOf" srcId="{4826530E-27AF-439A-B8BB-E0CE0817962C}" destId="{FD18751F-373B-4EBA-A1F1-448B9BF94534}" srcOrd="1" destOrd="0" presId="urn:microsoft.com/office/officeart/2005/8/layout/gear1"/>
    <dgm:cxn modelId="{98EB3DD3-EACE-4C97-BCB6-4A163615E96C}" type="presOf" srcId="{E276B213-004D-4A32-9894-F20847B856CC}" destId="{07983BDC-20B8-4DB0-8054-23DEF076C5BC}" srcOrd="2" destOrd="0" presId="urn:microsoft.com/office/officeart/2005/8/layout/gear1"/>
    <dgm:cxn modelId="{E063FB67-823B-4E59-B116-F544015A9B81}" type="presOf" srcId="{355002B8-7859-4DF5-9086-38E773151ACA}" destId="{2DF9825A-9393-4021-8A82-DA02DFFB73E7}" srcOrd="0" destOrd="0" presId="urn:microsoft.com/office/officeart/2005/8/layout/gear1"/>
    <dgm:cxn modelId="{92A2A22B-5242-49D8-9DC8-AFBDEF74D12A}" type="presOf" srcId="{4826530E-27AF-439A-B8BB-E0CE0817962C}" destId="{DD454643-4128-425B-B25A-F0F20579F69E}" srcOrd="2" destOrd="0" presId="urn:microsoft.com/office/officeart/2005/8/layout/gear1"/>
    <dgm:cxn modelId="{97C0A601-4991-4F6E-8E28-97D8B4D7C088}" type="presOf" srcId="{E276B213-004D-4A32-9894-F20847B856CC}" destId="{9756AA66-5090-42CC-8A00-73D5DC0C66FD}" srcOrd="0" destOrd="0" presId="urn:microsoft.com/office/officeart/2005/8/layout/gear1"/>
    <dgm:cxn modelId="{4E99D4DE-238C-4ECF-95BF-0D6BF4AF1375}" type="presOf" srcId="{AFAAF4DF-3BDA-4192-BE2A-39D96E5DC955}" destId="{5720F35D-2D93-4FF1-BA01-597B72D25571}" srcOrd="0" destOrd="0" presId="urn:microsoft.com/office/officeart/2005/8/layout/gear1"/>
    <dgm:cxn modelId="{7E74263C-8CE4-4B70-9653-0D555D9EC424}" type="presOf" srcId="{2A314214-943C-4DB5-8C58-9988CCC9A1FD}" destId="{4D382EDD-6C9D-4B84-A812-7C36E9D0FB5E}" srcOrd="0" destOrd="0" presId="urn:microsoft.com/office/officeart/2005/8/layout/gear1"/>
    <dgm:cxn modelId="{E22B6C3E-B439-420A-92EB-972378A9164B}" type="presOf" srcId="{E276B213-004D-4A32-9894-F20847B856CC}" destId="{1212C6E7-7709-423F-9D21-613E32A6BC30}" srcOrd="3" destOrd="0" presId="urn:microsoft.com/office/officeart/2005/8/layout/gear1"/>
    <dgm:cxn modelId="{84A07025-9603-4019-BC95-94CC22CA787C}" srcId="{355002B8-7859-4DF5-9086-38E773151ACA}" destId="{8D7E598B-4498-413B-A03F-45F198ABD421}" srcOrd="1" destOrd="0" parTransId="{ADE95D47-FB4F-4890-8EA3-5ED63BB7C029}" sibTransId="{AFAAF4DF-3BDA-4192-BE2A-39D96E5DC955}"/>
    <dgm:cxn modelId="{5F26FDA9-B0B9-41AC-BA0C-83C9860E57FA}" type="presParOf" srcId="{2DF9825A-9393-4021-8A82-DA02DFFB73E7}" destId="{9DCA921F-F075-42E5-B648-4EE8610F3322}" srcOrd="0" destOrd="0" presId="urn:microsoft.com/office/officeart/2005/8/layout/gear1"/>
    <dgm:cxn modelId="{B366E007-023E-4E26-B959-83314BEAB6F8}" type="presParOf" srcId="{2DF9825A-9393-4021-8A82-DA02DFFB73E7}" destId="{FD18751F-373B-4EBA-A1F1-448B9BF94534}" srcOrd="1" destOrd="0" presId="urn:microsoft.com/office/officeart/2005/8/layout/gear1"/>
    <dgm:cxn modelId="{C4B8381E-8FAB-4207-811D-C39A9B0F651A}" type="presParOf" srcId="{2DF9825A-9393-4021-8A82-DA02DFFB73E7}" destId="{DD454643-4128-425B-B25A-F0F20579F69E}" srcOrd="2" destOrd="0" presId="urn:microsoft.com/office/officeart/2005/8/layout/gear1"/>
    <dgm:cxn modelId="{C2784AA2-825F-4550-96AD-7C013117EC59}" type="presParOf" srcId="{2DF9825A-9393-4021-8A82-DA02DFFB73E7}" destId="{A040944D-E5BB-4BE7-9DBA-C71CF64D2FD3}" srcOrd="3" destOrd="0" presId="urn:microsoft.com/office/officeart/2005/8/layout/gear1"/>
    <dgm:cxn modelId="{341BBBF6-3DF2-4C5D-91B4-89BE9CB3F5BC}" type="presParOf" srcId="{2DF9825A-9393-4021-8A82-DA02DFFB73E7}" destId="{F401B4B0-B7D9-4F9B-9CA2-667307B3BCAE}" srcOrd="4" destOrd="0" presId="urn:microsoft.com/office/officeart/2005/8/layout/gear1"/>
    <dgm:cxn modelId="{AEAAE87E-0134-47CC-ACB0-09C4E04A4523}" type="presParOf" srcId="{2DF9825A-9393-4021-8A82-DA02DFFB73E7}" destId="{B0C5EF92-953E-4FAA-A9E6-1CC86E2A5B66}" srcOrd="5" destOrd="0" presId="urn:microsoft.com/office/officeart/2005/8/layout/gear1"/>
    <dgm:cxn modelId="{05831F12-1639-442C-9EAF-3D160CC87BA4}" type="presParOf" srcId="{2DF9825A-9393-4021-8A82-DA02DFFB73E7}" destId="{9756AA66-5090-42CC-8A00-73D5DC0C66FD}" srcOrd="6" destOrd="0" presId="urn:microsoft.com/office/officeart/2005/8/layout/gear1"/>
    <dgm:cxn modelId="{B992428B-A9E8-4959-8FCE-DAB1450F8771}" type="presParOf" srcId="{2DF9825A-9393-4021-8A82-DA02DFFB73E7}" destId="{560ED776-0289-4E1B-89F9-4381499275E8}" srcOrd="7" destOrd="0" presId="urn:microsoft.com/office/officeart/2005/8/layout/gear1"/>
    <dgm:cxn modelId="{F09C8E84-D5B3-4459-BBDB-812D0F3A9C90}" type="presParOf" srcId="{2DF9825A-9393-4021-8A82-DA02DFFB73E7}" destId="{07983BDC-20B8-4DB0-8054-23DEF076C5BC}" srcOrd="8" destOrd="0" presId="urn:microsoft.com/office/officeart/2005/8/layout/gear1"/>
    <dgm:cxn modelId="{2CA48814-E128-45F3-8BF2-5A65C501E0E9}" type="presParOf" srcId="{2DF9825A-9393-4021-8A82-DA02DFFB73E7}" destId="{1212C6E7-7709-423F-9D21-613E32A6BC30}" srcOrd="9" destOrd="0" presId="urn:microsoft.com/office/officeart/2005/8/layout/gear1"/>
    <dgm:cxn modelId="{17A44F74-6E72-4941-AA1C-2DB8E445B452}" type="presParOf" srcId="{2DF9825A-9393-4021-8A82-DA02DFFB73E7}" destId="{150A5A9E-23D6-4948-9D88-417ACAC47A30}" srcOrd="10" destOrd="0" presId="urn:microsoft.com/office/officeart/2005/8/layout/gear1"/>
    <dgm:cxn modelId="{DDD41313-B573-4DF9-A7A8-1822C2A904DA}" type="presParOf" srcId="{2DF9825A-9393-4021-8A82-DA02DFFB73E7}" destId="{5720F35D-2D93-4FF1-BA01-597B72D25571}" srcOrd="11" destOrd="0" presId="urn:microsoft.com/office/officeart/2005/8/layout/gear1"/>
    <dgm:cxn modelId="{40D2E4E2-2948-408F-BB61-BB1AB3297836}" type="presParOf" srcId="{2DF9825A-9393-4021-8A82-DA02DFFB73E7}" destId="{4D382EDD-6C9D-4B84-A812-7C36E9D0FB5E}"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5002B8-7859-4DF5-9086-38E773151ACA}" type="doc">
      <dgm:prSet loTypeId="urn:microsoft.com/office/officeart/2005/8/layout/gear1" loCatId="cycle" qsTypeId="urn:microsoft.com/office/officeart/2005/8/quickstyle/simple1" qsCatId="simple" csTypeId="urn:microsoft.com/office/officeart/2005/8/colors/accent1_2" csCatId="accent1" phldr="1"/>
      <dgm:spPr/>
    </dgm:pt>
    <dgm:pt modelId="{4826530E-27AF-439A-B8BB-E0CE0817962C}">
      <dgm:prSet phldrT="[Texto]"/>
      <dgm:spPr>
        <a:solidFill>
          <a:schemeClr val="accent6">
            <a:lumMod val="75000"/>
          </a:schemeClr>
        </a:solidFill>
      </dgm:spPr>
      <dgm:t>
        <a:bodyPr/>
        <a:lstStyle/>
        <a:p>
          <a:r>
            <a:rPr lang="es-ES" dirty="0" smtClean="0"/>
            <a:t>Extensivo</a:t>
          </a:r>
        </a:p>
        <a:p>
          <a:r>
            <a:rPr lang="es-ES" dirty="0" smtClean="0"/>
            <a:t>(Filtros)</a:t>
          </a:r>
          <a:endParaRPr lang="es-ES" dirty="0"/>
        </a:p>
      </dgm:t>
    </dgm:pt>
    <dgm:pt modelId="{DE8D7022-0D85-4E09-87E8-AB6A51467B27}" type="parTrans" cxnId="{FDEEA7DC-9D06-4221-8409-0023D7E7841D}">
      <dgm:prSet/>
      <dgm:spPr/>
      <dgm:t>
        <a:bodyPr/>
        <a:lstStyle/>
        <a:p>
          <a:endParaRPr lang="es-ES"/>
        </a:p>
      </dgm:t>
    </dgm:pt>
    <dgm:pt modelId="{3D27F6BB-3EAE-426C-A2D5-3B46D2CEAAB8}" type="sibTrans" cxnId="{FDEEA7DC-9D06-4221-8409-0023D7E7841D}">
      <dgm:prSet/>
      <dgm:spPr/>
      <dgm:t>
        <a:bodyPr/>
        <a:lstStyle/>
        <a:p>
          <a:endParaRPr lang="es-ES"/>
        </a:p>
      </dgm:t>
    </dgm:pt>
    <dgm:pt modelId="{8D7E598B-4498-413B-A03F-45F198ABD421}">
      <dgm:prSet phldrT="[Texto]"/>
      <dgm:spPr>
        <a:solidFill>
          <a:schemeClr val="accent6">
            <a:lumMod val="75000"/>
          </a:schemeClr>
        </a:solidFill>
      </dgm:spPr>
      <dgm:t>
        <a:bodyPr/>
        <a:lstStyle/>
        <a:p>
          <a:r>
            <a:rPr lang="es-ES" dirty="0" smtClean="0"/>
            <a:t>Intensivo</a:t>
          </a:r>
          <a:endParaRPr lang="es-ES" dirty="0"/>
        </a:p>
      </dgm:t>
    </dgm:pt>
    <dgm:pt modelId="{ADE95D47-FB4F-4890-8EA3-5ED63BB7C029}" type="parTrans" cxnId="{84A07025-9603-4019-BC95-94CC22CA787C}">
      <dgm:prSet/>
      <dgm:spPr/>
      <dgm:t>
        <a:bodyPr/>
        <a:lstStyle/>
        <a:p>
          <a:endParaRPr lang="es-ES"/>
        </a:p>
      </dgm:t>
    </dgm:pt>
    <dgm:pt modelId="{AFAAF4DF-3BDA-4192-BE2A-39D96E5DC955}" type="sibTrans" cxnId="{84A07025-9603-4019-BC95-94CC22CA787C}">
      <dgm:prSet/>
      <dgm:spPr/>
      <dgm:t>
        <a:bodyPr/>
        <a:lstStyle/>
        <a:p>
          <a:endParaRPr lang="es-ES"/>
        </a:p>
      </dgm:t>
    </dgm:pt>
    <dgm:pt modelId="{E276B213-004D-4A32-9894-F20847B856CC}">
      <dgm:prSet phldrT="[Texto]"/>
      <dgm:spPr>
        <a:solidFill>
          <a:schemeClr val="accent6">
            <a:lumMod val="75000"/>
          </a:schemeClr>
        </a:solidFill>
      </dgm:spPr>
      <dgm:t>
        <a:bodyPr/>
        <a:lstStyle/>
        <a:p>
          <a:r>
            <a:rPr lang="es-ES" dirty="0" smtClean="0"/>
            <a:t> </a:t>
          </a:r>
          <a:endParaRPr lang="es-ES" dirty="0"/>
        </a:p>
      </dgm:t>
    </dgm:pt>
    <dgm:pt modelId="{2A314214-943C-4DB5-8C58-9988CCC9A1FD}" type="sibTrans" cxnId="{3F4364CF-867F-4834-ABE4-1D2BBD32B4BF}">
      <dgm:prSet/>
      <dgm:spPr/>
      <dgm:t>
        <a:bodyPr/>
        <a:lstStyle/>
        <a:p>
          <a:endParaRPr lang="es-ES"/>
        </a:p>
      </dgm:t>
    </dgm:pt>
    <dgm:pt modelId="{7FA947A4-83F6-4711-BEDC-5F4980B23249}" type="parTrans" cxnId="{3F4364CF-867F-4834-ABE4-1D2BBD32B4BF}">
      <dgm:prSet/>
      <dgm:spPr/>
      <dgm:t>
        <a:bodyPr/>
        <a:lstStyle/>
        <a:p>
          <a:endParaRPr lang="es-ES"/>
        </a:p>
      </dgm:t>
    </dgm:pt>
    <dgm:pt modelId="{2DF9825A-9393-4021-8A82-DA02DFFB73E7}" type="pres">
      <dgm:prSet presAssocID="{355002B8-7859-4DF5-9086-38E773151ACA}" presName="composite" presStyleCnt="0">
        <dgm:presLayoutVars>
          <dgm:chMax val="3"/>
          <dgm:animLvl val="lvl"/>
          <dgm:resizeHandles val="exact"/>
        </dgm:presLayoutVars>
      </dgm:prSet>
      <dgm:spPr/>
    </dgm:pt>
    <dgm:pt modelId="{9DCA921F-F075-42E5-B648-4EE8610F3322}" type="pres">
      <dgm:prSet presAssocID="{4826530E-27AF-439A-B8BB-E0CE0817962C}" presName="gear1" presStyleLbl="node1" presStyleIdx="0" presStyleCnt="3">
        <dgm:presLayoutVars>
          <dgm:chMax val="1"/>
          <dgm:bulletEnabled val="1"/>
        </dgm:presLayoutVars>
      </dgm:prSet>
      <dgm:spPr/>
      <dgm:t>
        <a:bodyPr/>
        <a:lstStyle/>
        <a:p>
          <a:endParaRPr lang="es-ES"/>
        </a:p>
      </dgm:t>
    </dgm:pt>
    <dgm:pt modelId="{FD18751F-373B-4EBA-A1F1-448B9BF94534}" type="pres">
      <dgm:prSet presAssocID="{4826530E-27AF-439A-B8BB-E0CE0817962C}" presName="gear1srcNode" presStyleLbl="node1" presStyleIdx="0" presStyleCnt="3"/>
      <dgm:spPr/>
      <dgm:t>
        <a:bodyPr/>
        <a:lstStyle/>
        <a:p>
          <a:endParaRPr lang="es-ES"/>
        </a:p>
      </dgm:t>
    </dgm:pt>
    <dgm:pt modelId="{DD454643-4128-425B-B25A-F0F20579F69E}" type="pres">
      <dgm:prSet presAssocID="{4826530E-27AF-439A-B8BB-E0CE0817962C}" presName="gear1dstNode" presStyleLbl="node1" presStyleIdx="0" presStyleCnt="3"/>
      <dgm:spPr/>
      <dgm:t>
        <a:bodyPr/>
        <a:lstStyle/>
        <a:p>
          <a:endParaRPr lang="es-ES"/>
        </a:p>
      </dgm:t>
    </dgm:pt>
    <dgm:pt modelId="{A040944D-E5BB-4BE7-9DBA-C71CF64D2FD3}" type="pres">
      <dgm:prSet presAssocID="{8D7E598B-4498-413B-A03F-45F198ABD421}" presName="gear2" presStyleLbl="node1" presStyleIdx="1" presStyleCnt="3">
        <dgm:presLayoutVars>
          <dgm:chMax val="1"/>
          <dgm:bulletEnabled val="1"/>
        </dgm:presLayoutVars>
      </dgm:prSet>
      <dgm:spPr/>
      <dgm:t>
        <a:bodyPr/>
        <a:lstStyle/>
        <a:p>
          <a:endParaRPr lang="es-ES"/>
        </a:p>
      </dgm:t>
    </dgm:pt>
    <dgm:pt modelId="{F401B4B0-B7D9-4F9B-9CA2-667307B3BCAE}" type="pres">
      <dgm:prSet presAssocID="{8D7E598B-4498-413B-A03F-45F198ABD421}" presName="gear2srcNode" presStyleLbl="node1" presStyleIdx="1" presStyleCnt="3"/>
      <dgm:spPr/>
      <dgm:t>
        <a:bodyPr/>
        <a:lstStyle/>
        <a:p>
          <a:endParaRPr lang="es-ES"/>
        </a:p>
      </dgm:t>
    </dgm:pt>
    <dgm:pt modelId="{B0C5EF92-953E-4FAA-A9E6-1CC86E2A5B66}" type="pres">
      <dgm:prSet presAssocID="{8D7E598B-4498-413B-A03F-45F198ABD421}" presName="gear2dstNode" presStyleLbl="node1" presStyleIdx="1" presStyleCnt="3"/>
      <dgm:spPr/>
      <dgm:t>
        <a:bodyPr/>
        <a:lstStyle/>
        <a:p>
          <a:endParaRPr lang="es-ES"/>
        </a:p>
      </dgm:t>
    </dgm:pt>
    <dgm:pt modelId="{9756AA66-5090-42CC-8A00-73D5DC0C66FD}" type="pres">
      <dgm:prSet presAssocID="{E276B213-004D-4A32-9894-F20847B856CC}" presName="gear3" presStyleLbl="node1" presStyleIdx="2" presStyleCnt="3" custLinFactNeighborX="10485" custLinFactNeighborY="-83503"/>
      <dgm:spPr/>
      <dgm:t>
        <a:bodyPr/>
        <a:lstStyle/>
        <a:p>
          <a:endParaRPr lang="es-ES"/>
        </a:p>
      </dgm:t>
    </dgm:pt>
    <dgm:pt modelId="{560ED776-0289-4E1B-89F9-4381499275E8}" type="pres">
      <dgm:prSet presAssocID="{E276B213-004D-4A32-9894-F20847B856CC}" presName="gear3tx" presStyleLbl="node1" presStyleIdx="2" presStyleCnt="3">
        <dgm:presLayoutVars>
          <dgm:chMax val="1"/>
          <dgm:bulletEnabled val="1"/>
        </dgm:presLayoutVars>
      </dgm:prSet>
      <dgm:spPr/>
      <dgm:t>
        <a:bodyPr/>
        <a:lstStyle/>
        <a:p>
          <a:endParaRPr lang="es-ES"/>
        </a:p>
      </dgm:t>
    </dgm:pt>
    <dgm:pt modelId="{07983BDC-20B8-4DB0-8054-23DEF076C5BC}" type="pres">
      <dgm:prSet presAssocID="{E276B213-004D-4A32-9894-F20847B856CC}" presName="gear3srcNode" presStyleLbl="node1" presStyleIdx="2" presStyleCnt="3"/>
      <dgm:spPr/>
      <dgm:t>
        <a:bodyPr/>
        <a:lstStyle/>
        <a:p>
          <a:endParaRPr lang="es-ES"/>
        </a:p>
      </dgm:t>
    </dgm:pt>
    <dgm:pt modelId="{1212C6E7-7709-423F-9D21-613E32A6BC30}" type="pres">
      <dgm:prSet presAssocID="{E276B213-004D-4A32-9894-F20847B856CC}" presName="gear3dstNode" presStyleLbl="node1" presStyleIdx="2" presStyleCnt="3"/>
      <dgm:spPr/>
      <dgm:t>
        <a:bodyPr/>
        <a:lstStyle/>
        <a:p>
          <a:endParaRPr lang="es-ES"/>
        </a:p>
      </dgm:t>
    </dgm:pt>
    <dgm:pt modelId="{150A5A9E-23D6-4948-9D88-417ACAC47A30}" type="pres">
      <dgm:prSet presAssocID="{3D27F6BB-3EAE-426C-A2D5-3B46D2CEAAB8}" presName="connector1" presStyleLbl="sibTrans2D1" presStyleIdx="0" presStyleCnt="3"/>
      <dgm:spPr/>
      <dgm:t>
        <a:bodyPr/>
        <a:lstStyle/>
        <a:p>
          <a:endParaRPr lang="es-ES"/>
        </a:p>
      </dgm:t>
    </dgm:pt>
    <dgm:pt modelId="{5720F35D-2D93-4FF1-BA01-597B72D25571}" type="pres">
      <dgm:prSet presAssocID="{AFAAF4DF-3BDA-4192-BE2A-39D96E5DC955}" presName="connector2" presStyleLbl="sibTrans2D1" presStyleIdx="1" presStyleCnt="3"/>
      <dgm:spPr/>
      <dgm:t>
        <a:bodyPr/>
        <a:lstStyle/>
        <a:p>
          <a:endParaRPr lang="es-ES"/>
        </a:p>
      </dgm:t>
    </dgm:pt>
    <dgm:pt modelId="{4D382EDD-6C9D-4B84-A812-7C36E9D0FB5E}" type="pres">
      <dgm:prSet presAssocID="{2A314214-943C-4DB5-8C58-9988CCC9A1FD}" presName="connector3" presStyleLbl="sibTrans2D1" presStyleIdx="2" presStyleCnt="3"/>
      <dgm:spPr/>
      <dgm:t>
        <a:bodyPr/>
        <a:lstStyle/>
        <a:p>
          <a:endParaRPr lang="es-ES"/>
        </a:p>
      </dgm:t>
    </dgm:pt>
  </dgm:ptLst>
  <dgm:cxnLst>
    <dgm:cxn modelId="{22215BFA-19D0-4E34-A28E-F4213C058BCC}" type="presOf" srcId="{355002B8-7859-4DF5-9086-38E773151ACA}" destId="{2DF9825A-9393-4021-8A82-DA02DFFB73E7}" srcOrd="0" destOrd="0" presId="urn:microsoft.com/office/officeart/2005/8/layout/gear1"/>
    <dgm:cxn modelId="{058827A4-BCAB-40FE-80E5-B27FA53774CB}" type="presOf" srcId="{E276B213-004D-4A32-9894-F20847B856CC}" destId="{560ED776-0289-4E1B-89F9-4381499275E8}" srcOrd="1" destOrd="0" presId="urn:microsoft.com/office/officeart/2005/8/layout/gear1"/>
    <dgm:cxn modelId="{EFE11889-1E54-4D80-A802-4BA6C59E010E}" type="presOf" srcId="{3D27F6BB-3EAE-426C-A2D5-3B46D2CEAAB8}" destId="{150A5A9E-23D6-4948-9D88-417ACAC47A30}" srcOrd="0" destOrd="0" presId="urn:microsoft.com/office/officeart/2005/8/layout/gear1"/>
    <dgm:cxn modelId="{1BA7A6A2-1D57-4D25-8301-70B1C7558B15}" type="presOf" srcId="{4826530E-27AF-439A-B8BB-E0CE0817962C}" destId="{FD18751F-373B-4EBA-A1F1-448B9BF94534}" srcOrd="1" destOrd="0" presId="urn:microsoft.com/office/officeart/2005/8/layout/gear1"/>
    <dgm:cxn modelId="{89A1B9F8-1C97-483C-8E1C-168B15C4E744}" type="presOf" srcId="{4826530E-27AF-439A-B8BB-E0CE0817962C}" destId="{DD454643-4128-425B-B25A-F0F20579F69E}" srcOrd="2" destOrd="0" presId="urn:microsoft.com/office/officeart/2005/8/layout/gear1"/>
    <dgm:cxn modelId="{F72F70F5-CB16-40E5-9737-35C26C3202F4}" type="presOf" srcId="{E276B213-004D-4A32-9894-F20847B856CC}" destId="{9756AA66-5090-42CC-8A00-73D5DC0C66FD}" srcOrd="0" destOrd="0" presId="urn:microsoft.com/office/officeart/2005/8/layout/gear1"/>
    <dgm:cxn modelId="{FDEEA7DC-9D06-4221-8409-0023D7E7841D}" srcId="{355002B8-7859-4DF5-9086-38E773151ACA}" destId="{4826530E-27AF-439A-B8BB-E0CE0817962C}" srcOrd="0" destOrd="0" parTransId="{DE8D7022-0D85-4E09-87E8-AB6A51467B27}" sibTransId="{3D27F6BB-3EAE-426C-A2D5-3B46D2CEAAB8}"/>
    <dgm:cxn modelId="{9837BDC3-E90F-42B3-BDC6-90A4FEFFFC73}" type="presOf" srcId="{8D7E598B-4498-413B-A03F-45F198ABD421}" destId="{F401B4B0-B7D9-4F9B-9CA2-667307B3BCAE}" srcOrd="1" destOrd="0" presId="urn:microsoft.com/office/officeart/2005/8/layout/gear1"/>
    <dgm:cxn modelId="{3F4364CF-867F-4834-ABE4-1D2BBD32B4BF}" srcId="{355002B8-7859-4DF5-9086-38E773151ACA}" destId="{E276B213-004D-4A32-9894-F20847B856CC}" srcOrd="2" destOrd="0" parTransId="{7FA947A4-83F6-4711-BEDC-5F4980B23249}" sibTransId="{2A314214-943C-4DB5-8C58-9988CCC9A1FD}"/>
    <dgm:cxn modelId="{D80CCA75-24F1-4298-8EB1-0D3C9B5810B0}" type="presOf" srcId="{E276B213-004D-4A32-9894-F20847B856CC}" destId="{1212C6E7-7709-423F-9D21-613E32A6BC30}" srcOrd="3" destOrd="0" presId="urn:microsoft.com/office/officeart/2005/8/layout/gear1"/>
    <dgm:cxn modelId="{CD71D2C7-623C-4B28-9A53-653DC50088F9}" type="presOf" srcId="{AFAAF4DF-3BDA-4192-BE2A-39D96E5DC955}" destId="{5720F35D-2D93-4FF1-BA01-597B72D25571}" srcOrd="0" destOrd="0" presId="urn:microsoft.com/office/officeart/2005/8/layout/gear1"/>
    <dgm:cxn modelId="{10D9B0DA-9C38-4C52-9BEF-B6F69D6BA564}" type="presOf" srcId="{8D7E598B-4498-413B-A03F-45F198ABD421}" destId="{B0C5EF92-953E-4FAA-A9E6-1CC86E2A5B66}" srcOrd="2" destOrd="0" presId="urn:microsoft.com/office/officeart/2005/8/layout/gear1"/>
    <dgm:cxn modelId="{6D8E801E-EFA5-4910-91B9-307369E00C96}" type="presOf" srcId="{E276B213-004D-4A32-9894-F20847B856CC}" destId="{07983BDC-20B8-4DB0-8054-23DEF076C5BC}" srcOrd="2" destOrd="0" presId="urn:microsoft.com/office/officeart/2005/8/layout/gear1"/>
    <dgm:cxn modelId="{6FEC786D-5DEB-4777-9C78-9BBF87CB6D54}" type="presOf" srcId="{2A314214-943C-4DB5-8C58-9988CCC9A1FD}" destId="{4D382EDD-6C9D-4B84-A812-7C36E9D0FB5E}" srcOrd="0" destOrd="0" presId="urn:microsoft.com/office/officeart/2005/8/layout/gear1"/>
    <dgm:cxn modelId="{BF334D31-D393-479C-8947-F2C6CE210B74}" type="presOf" srcId="{4826530E-27AF-439A-B8BB-E0CE0817962C}" destId="{9DCA921F-F075-42E5-B648-4EE8610F3322}" srcOrd="0" destOrd="0" presId="urn:microsoft.com/office/officeart/2005/8/layout/gear1"/>
    <dgm:cxn modelId="{B310F2A6-08C9-4C5E-A2D3-BFF234A4AA33}" type="presOf" srcId="{8D7E598B-4498-413B-A03F-45F198ABD421}" destId="{A040944D-E5BB-4BE7-9DBA-C71CF64D2FD3}" srcOrd="0" destOrd="0" presId="urn:microsoft.com/office/officeart/2005/8/layout/gear1"/>
    <dgm:cxn modelId="{84A07025-9603-4019-BC95-94CC22CA787C}" srcId="{355002B8-7859-4DF5-9086-38E773151ACA}" destId="{8D7E598B-4498-413B-A03F-45F198ABD421}" srcOrd="1" destOrd="0" parTransId="{ADE95D47-FB4F-4890-8EA3-5ED63BB7C029}" sibTransId="{AFAAF4DF-3BDA-4192-BE2A-39D96E5DC955}"/>
    <dgm:cxn modelId="{EE57119E-D69F-4141-A259-5BC1740D6F77}" type="presParOf" srcId="{2DF9825A-9393-4021-8A82-DA02DFFB73E7}" destId="{9DCA921F-F075-42E5-B648-4EE8610F3322}" srcOrd="0" destOrd="0" presId="urn:microsoft.com/office/officeart/2005/8/layout/gear1"/>
    <dgm:cxn modelId="{77F7AB22-BE9A-42C7-9D20-9E24CBEC7EB6}" type="presParOf" srcId="{2DF9825A-9393-4021-8A82-DA02DFFB73E7}" destId="{FD18751F-373B-4EBA-A1F1-448B9BF94534}" srcOrd="1" destOrd="0" presId="urn:microsoft.com/office/officeart/2005/8/layout/gear1"/>
    <dgm:cxn modelId="{0EB70EE1-E4BE-44DD-9892-E55A171CBA58}" type="presParOf" srcId="{2DF9825A-9393-4021-8A82-DA02DFFB73E7}" destId="{DD454643-4128-425B-B25A-F0F20579F69E}" srcOrd="2" destOrd="0" presId="urn:microsoft.com/office/officeart/2005/8/layout/gear1"/>
    <dgm:cxn modelId="{CCCB2527-3A34-46F5-839E-44821412D545}" type="presParOf" srcId="{2DF9825A-9393-4021-8A82-DA02DFFB73E7}" destId="{A040944D-E5BB-4BE7-9DBA-C71CF64D2FD3}" srcOrd="3" destOrd="0" presId="urn:microsoft.com/office/officeart/2005/8/layout/gear1"/>
    <dgm:cxn modelId="{285818AD-97B0-4F4F-AEC2-4E86261D5C69}" type="presParOf" srcId="{2DF9825A-9393-4021-8A82-DA02DFFB73E7}" destId="{F401B4B0-B7D9-4F9B-9CA2-667307B3BCAE}" srcOrd="4" destOrd="0" presId="urn:microsoft.com/office/officeart/2005/8/layout/gear1"/>
    <dgm:cxn modelId="{D62688CD-FF64-4134-A530-56FDE5836928}" type="presParOf" srcId="{2DF9825A-9393-4021-8A82-DA02DFFB73E7}" destId="{B0C5EF92-953E-4FAA-A9E6-1CC86E2A5B66}" srcOrd="5" destOrd="0" presId="urn:microsoft.com/office/officeart/2005/8/layout/gear1"/>
    <dgm:cxn modelId="{9EAE9789-DB62-4DE5-803D-419ED99E58D1}" type="presParOf" srcId="{2DF9825A-9393-4021-8A82-DA02DFFB73E7}" destId="{9756AA66-5090-42CC-8A00-73D5DC0C66FD}" srcOrd="6" destOrd="0" presId="urn:microsoft.com/office/officeart/2005/8/layout/gear1"/>
    <dgm:cxn modelId="{FF7FD126-532F-48DC-8B6D-205115AA3CF8}" type="presParOf" srcId="{2DF9825A-9393-4021-8A82-DA02DFFB73E7}" destId="{560ED776-0289-4E1B-89F9-4381499275E8}" srcOrd="7" destOrd="0" presId="urn:microsoft.com/office/officeart/2005/8/layout/gear1"/>
    <dgm:cxn modelId="{57430C79-B353-4912-B881-68F4CF3637CA}" type="presParOf" srcId="{2DF9825A-9393-4021-8A82-DA02DFFB73E7}" destId="{07983BDC-20B8-4DB0-8054-23DEF076C5BC}" srcOrd="8" destOrd="0" presId="urn:microsoft.com/office/officeart/2005/8/layout/gear1"/>
    <dgm:cxn modelId="{CAD050B3-C175-4540-9EFF-8F8CB6BD0C29}" type="presParOf" srcId="{2DF9825A-9393-4021-8A82-DA02DFFB73E7}" destId="{1212C6E7-7709-423F-9D21-613E32A6BC30}" srcOrd="9" destOrd="0" presId="urn:microsoft.com/office/officeart/2005/8/layout/gear1"/>
    <dgm:cxn modelId="{6B368FCF-2676-4525-BA41-681698FF6DCA}" type="presParOf" srcId="{2DF9825A-9393-4021-8A82-DA02DFFB73E7}" destId="{150A5A9E-23D6-4948-9D88-417ACAC47A30}" srcOrd="10" destOrd="0" presId="urn:microsoft.com/office/officeart/2005/8/layout/gear1"/>
    <dgm:cxn modelId="{1C9F151C-C6AD-4826-BD2D-D5177A55674D}" type="presParOf" srcId="{2DF9825A-9393-4021-8A82-DA02DFFB73E7}" destId="{5720F35D-2D93-4FF1-BA01-597B72D25571}" srcOrd="11" destOrd="0" presId="urn:microsoft.com/office/officeart/2005/8/layout/gear1"/>
    <dgm:cxn modelId="{826B4206-3111-4AD9-BE90-056AF8F95C17}" type="presParOf" srcId="{2DF9825A-9393-4021-8A82-DA02DFFB73E7}" destId="{4D382EDD-6C9D-4B84-A812-7C36E9D0FB5E}"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43FCF7-434F-497F-A287-E10309A82AC1}">
      <dsp:nvSpPr>
        <dsp:cNvPr id="0" name=""/>
        <dsp:cNvSpPr/>
      </dsp:nvSpPr>
      <dsp:spPr>
        <a:xfrm>
          <a:off x="570926" y="0"/>
          <a:ext cx="4876800" cy="3048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1E52B-E7AC-4996-9EA7-E2134F0ED9EF}">
      <dsp:nvSpPr>
        <dsp:cNvPr id="0" name=""/>
        <dsp:cNvSpPr/>
      </dsp:nvSpPr>
      <dsp:spPr>
        <a:xfrm>
          <a:off x="1228953" y="2103729"/>
          <a:ext cx="126796" cy="1267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58874-B767-4C87-8C72-5CE5E46CB387}">
      <dsp:nvSpPr>
        <dsp:cNvPr id="0" name=""/>
        <dsp:cNvSpPr/>
      </dsp:nvSpPr>
      <dsp:spPr>
        <a:xfrm>
          <a:off x="1292352" y="2167128"/>
          <a:ext cx="1136294" cy="880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7" tIns="0" rIns="0" bIns="0" numCol="1" spcCol="1270" anchor="t" anchorCtr="0">
          <a:noAutofit/>
        </a:bodyPr>
        <a:lstStyle/>
        <a:p>
          <a:pPr lvl="0" algn="l" defTabSz="844550">
            <a:lnSpc>
              <a:spcPct val="90000"/>
            </a:lnSpc>
            <a:spcBef>
              <a:spcPct val="0"/>
            </a:spcBef>
            <a:spcAft>
              <a:spcPct val="35000"/>
            </a:spcAft>
          </a:pPr>
          <a:r>
            <a:rPr lang="es-ES" sz="1900" kern="1200" dirty="0" smtClean="0"/>
            <a:t>Individual estática</a:t>
          </a:r>
          <a:endParaRPr lang="es-ES" sz="1900" kern="1200" dirty="0"/>
        </a:p>
      </dsp:txBody>
      <dsp:txXfrm>
        <a:off x="1292352" y="2167128"/>
        <a:ext cx="1136294" cy="880872"/>
      </dsp:txXfrm>
    </dsp:sp>
    <dsp:sp modelId="{1F75DB18-AD1B-4FB6-8A4D-65040B0B2109}">
      <dsp:nvSpPr>
        <dsp:cNvPr id="0" name=""/>
        <dsp:cNvSpPr/>
      </dsp:nvSpPr>
      <dsp:spPr>
        <a:xfrm>
          <a:off x="2348179" y="1275283"/>
          <a:ext cx="229209" cy="2292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238AA-87EA-4D17-AAD0-3DDDCB9468C7}">
      <dsp:nvSpPr>
        <dsp:cNvPr id="0" name=""/>
        <dsp:cNvSpPr/>
      </dsp:nvSpPr>
      <dsp:spPr>
        <a:xfrm>
          <a:off x="2462784" y="1389887"/>
          <a:ext cx="1170432" cy="165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453" tIns="0" rIns="0" bIns="0" numCol="1" spcCol="1270" anchor="t" anchorCtr="0">
          <a:noAutofit/>
        </a:bodyPr>
        <a:lstStyle/>
        <a:p>
          <a:pPr lvl="0" algn="l" defTabSz="844550">
            <a:lnSpc>
              <a:spcPct val="90000"/>
            </a:lnSpc>
            <a:spcBef>
              <a:spcPct val="0"/>
            </a:spcBef>
            <a:spcAft>
              <a:spcPct val="35000"/>
            </a:spcAft>
          </a:pPr>
          <a:r>
            <a:rPr lang="es-ES" sz="1900" kern="1200" dirty="0" smtClean="0"/>
            <a:t>Relaciones</a:t>
          </a:r>
          <a:endParaRPr lang="es-ES" sz="1900" kern="1200" dirty="0"/>
        </a:p>
      </dsp:txBody>
      <dsp:txXfrm>
        <a:off x="2462784" y="1389887"/>
        <a:ext cx="1170432" cy="1658112"/>
      </dsp:txXfrm>
    </dsp:sp>
    <dsp:sp modelId="{FC576184-38C8-4F07-B3D0-7BE36FE0B0F4}">
      <dsp:nvSpPr>
        <dsp:cNvPr id="0" name=""/>
        <dsp:cNvSpPr/>
      </dsp:nvSpPr>
      <dsp:spPr>
        <a:xfrm>
          <a:off x="3694176" y="771143"/>
          <a:ext cx="316992" cy="316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6141B-C950-40FF-8861-DDB1269EB95F}">
      <dsp:nvSpPr>
        <dsp:cNvPr id="0" name=""/>
        <dsp:cNvSpPr/>
      </dsp:nvSpPr>
      <dsp:spPr>
        <a:xfrm>
          <a:off x="3852672" y="929639"/>
          <a:ext cx="1170432" cy="21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67" tIns="0" rIns="0" bIns="0" numCol="1" spcCol="1270" anchor="t" anchorCtr="0">
          <a:noAutofit/>
        </a:bodyPr>
        <a:lstStyle/>
        <a:p>
          <a:pPr lvl="0" algn="l" defTabSz="844550">
            <a:lnSpc>
              <a:spcPct val="90000"/>
            </a:lnSpc>
            <a:spcBef>
              <a:spcPct val="0"/>
            </a:spcBef>
            <a:spcAft>
              <a:spcPct val="35000"/>
            </a:spcAft>
          </a:pPr>
          <a:r>
            <a:rPr lang="es-ES" sz="1900" kern="1200" dirty="0" smtClean="0"/>
            <a:t>Evolución temporal</a:t>
          </a:r>
          <a:endParaRPr lang="es-ES" sz="1900" kern="1200" dirty="0"/>
        </a:p>
      </dsp:txBody>
      <dsp:txXfrm>
        <a:off x="3852672" y="929639"/>
        <a:ext cx="1170432" cy="2118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506829-5508-4893-B9CB-42923BED0337}">
      <dsp:nvSpPr>
        <dsp:cNvPr id="0" name=""/>
        <dsp:cNvSpPr/>
      </dsp:nvSpPr>
      <dsp:spPr>
        <a:xfrm>
          <a:off x="3456476" y="1360205"/>
          <a:ext cx="1785100" cy="1206739"/>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Búsqueda en fuentes abiertas</a:t>
          </a:r>
          <a:endParaRPr lang="es-ES" sz="1900" kern="1200" dirty="0"/>
        </a:p>
      </dsp:txBody>
      <dsp:txXfrm>
        <a:off x="3456476" y="1360205"/>
        <a:ext cx="1785100" cy="1206739"/>
      </dsp:txXfrm>
    </dsp:sp>
    <dsp:sp modelId="{B2819D22-9267-4A6F-A670-4B67C704574E}">
      <dsp:nvSpPr>
        <dsp:cNvPr id="0" name=""/>
        <dsp:cNvSpPr/>
      </dsp:nvSpPr>
      <dsp:spPr>
        <a:xfrm rot="9495936">
          <a:off x="3071477" y="2247833"/>
          <a:ext cx="376821" cy="29984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9495936">
        <a:off x="3071477" y="2247833"/>
        <a:ext cx="376821" cy="299841"/>
      </dsp:txXfrm>
    </dsp:sp>
    <dsp:sp modelId="{1F2D4C16-6DEB-4A16-810D-93F4907C2DC4}">
      <dsp:nvSpPr>
        <dsp:cNvPr id="0" name=""/>
        <dsp:cNvSpPr/>
      </dsp:nvSpPr>
      <dsp:spPr>
        <a:xfrm>
          <a:off x="1402925" y="2412525"/>
          <a:ext cx="1749673" cy="7534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Alquiler vacacional</a:t>
          </a:r>
          <a:endParaRPr lang="es-ES" sz="800" kern="1200" dirty="0"/>
        </a:p>
        <a:p>
          <a:pPr marL="57150" lvl="1" indent="-57150" algn="l" defTabSz="266700">
            <a:lnSpc>
              <a:spcPct val="90000"/>
            </a:lnSpc>
            <a:spcBef>
              <a:spcPct val="0"/>
            </a:spcBef>
            <a:spcAft>
              <a:spcPct val="15000"/>
            </a:spcAft>
            <a:buChar char="••"/>
          </a:pPr>
          <a:r>
            <a:rPr lang="es-ES" sz="600" kern="1200" dirty="0" smtClean="0"/>
            <a:t>Webs de alquiler de inmuebles: rentalia, segunda mano, etc.</a:t>
          </a:r>
          <a:endParaRPr lang="es-ES" sz="600" kern="1200" dirty="0"/>
        </a:p>
      </dsp:txBody>
      <dsp:txXfrm>
        <a:off x="1402925" y="2412525"/>
        <a:ext cx="1749673" cy="753493"/>
      </dsp:txXfrm>
    </dsp:sp>
    <dsp:sp modelId="{92AADB26-C4FE-46EB-B447-5A598D069021}">
      <dsp:nvSpPr>
        <dsp:cNvPr id="0" name=""/>
        <dsp:cNvSpPr/>
      </dsp:nvSpPr>
      <dsp:spPr>
        <a:xfrm rot="11216891">
          <a:off x="2961076" y="1666555"/>
          <a:ext cx="361806" cy="29984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11216891">
        <a:off x="2961076" y="1666555"/>
        <a:ext cx="361806" cy="299841"/>
      </dsp:txXfrm>
    </dsp:sp>
    <dsp:sp modelId="{154A2B3E-F13C-4654-A9CB-6A8E86E956BC}">
      <dsp:nvSpPr>
        <dsp:cNvPr id="0" name=""/>
        <dsp:cNvSpPr/>
      </dsp:nvSpPr>
      <dsp:spPr>
        <a:xfrm>
          <a:off x="1326647" y="1336231"/>
          <a:ext cx="1490249" cy="69964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Afiliadores de publicidad</a:t>
          </a:r>
          <a:endParaRPr lang="es-ES" sz="800" kern="1200" dirty="0"/>
        </a:p>
        <a:p>
          <a:pPr marL="57150" lvl="1" indent="-57150" algn="l" defTabSz="266700">
            <a:lnSpc>
              <a:spcPct val="90000"/>
            </a:lnSpc>
            <a:spcBef>
              <a:spcPct val="0"/>
            </a:spcBef>
            <a:spcAft>
              <a:spcPct val="15000"/>
            </a:spcAft>
            <a:buChar char="••"/>
          </a:pPr>
          <a:r>
            <a:rPr lang="es-ES" sz="600" kern="1200" dirty="0" smtClean="0"/>
            <a:t>Búsqueda por dominios  .es de publicidad de Google </a:t>
          </a:r>
          <a:endParaRPr lang="es-ES" sz="600" kern="1200" dirty="0"/>
        </a:p>
      </dsp:txBody>
      <dsp:txXfrm>
        <a:off x="1326647" y="1336231"/>
        <a:ext cx="1490249" cy="699645"/>
      </dsp:txXfrm>
    </dsp:sp>
    <dsp:sp modelId="{429F7B3D-1820-47D4-9079-C38BB1AA32EF}">
      <dsp:nvSpPr>
        <dsp:cNvPr id="0" name=""/>
        <dsp:cNvSpPr/>
      </dsp:nvSpPr>
      <dsp:spPr>
        <a:xfrm rot="13441808">
          <a:off x="3383679" y="1069899"/>
          <a:ext cx="391951" cy="29984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13441808">
        <a:off x="3383679" y="1069899"/>
        <a:ext cx="391951" cy="299841"/>
      </dsp:txXfrm>
    </dsp:sp>
    <dsp:sp modelId="{09430ACE-1D31-4B81-B177-C753118C9D1B}">
      <dsp:nvSpPr>
        <dsp:cNvPr id="0" name=""/>
        <dsp:cNvSpPr/>
      </dsp:nvSpPr>
      <dsp:spPr>
        <a:xfrm>
          <a:off x="2213625" y="304662"/>
          <a:ext cx="1543382" cy="6812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Comercio electrónico</a:t>
          </a:r>
          <a:endParaRPr lang="es-ES" sz="800" kern="1200" dirty="0"/>
        </a:p>
        <a:p>
          <a:pPr marL="57150" lvl="1" indent="-57150" algn="l" defTabSz="266700">
            <a:lnSpc>
              <a:spcPct val="90000"/>
            </a:lnSpc>
            <a:spcBef>
              <a:spcPct val="0"/>
            </a:spcBef>
            <a:spcAft>
              <a:spcPct val="15000"/>
            </a:spcAft>
            <a:buChar char="••"/>
          </a:pPr>
          <a:r>
            <a:rPr lang="es-ES" sz="600" kern="1200" dirty="0" smtClean="0"/>
            <a:t>Análisis de ventas en tiendas (personas jurídicas) de eBay</a:t>
          </a:r>
          <a:endParaRPr lang="es-ES" sz="600" kern="1200" dirty="0"/>
        </a:p>
      </dsp:txBody>
      <dsp:txXfrm>
        <a:off x="2213625" y="304662"/>
        <a:ext cx="1543382" cy="681214"/>
      </dsp:txXfrm>
    </dsp:sp>
    <dsp:sp modelId="{8369C8AA-7147-4FA7-8EA5-CDADFCA772DD}">
      <dsp:nvSpPr>
        <dsp:cNvPr id="0" name=""/>
        <dsp:cNvSpPr/>
      </dsp:nvSpPr>
      <dsp:spPr>
        <a:xfrm rot="18433393">
          <a:off x="4774141" y="1040593"/>
          <a:ext cx="324329" cy="29984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18433393">
        <a:off x="4774141" y="1040593"/>
        <a:ext cx="324329" cy="299841"/>
      </dsp:txXfrm>
    </dsp:sp>
    <dsp:sp modelId="{02B9E1EE-A8D1-4F68-89B7-0CEE67BB1558}">
      <dsp:nvSpPr>
        <dsp:cNvPr id="0" name=""/>
        <dsp:cNvSpPr/>
      </dsp:nvSpPr>
      <dsp:spPr>
        <a:xfrm>
          <a:off x="4429342" y="214960"/>
          <a:ext cx="1934544" cy="73925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Residencia</a:t>
          </a:r>
          <a:endParaRPr lang="es-ES" sz="800" kern="1200" dirty="0"/>
        </a:p>
        <a:p>
          <a:pPr marL="57150" lvl="1" indent="-57150" algn="l" defTabSz="266700">
            <a:lnSpc>
              <a:spcPct val="90000"/>
            </a:lnSpc>
            <a:spcBef>
              <a:spcPct val="0"/>
            </a:spcBef>
            <a:spcAft>
              <a:spcPct val="15000"/>
            </a:spcAft>
            <a:buChar char="••"/>
          </a:pPr>
          <a:r>
            <a:rPr lang="es-ES" sz="600" kern="1200" dirty="0" smtClean="0"/>
            <a:t>Obtener indicios de residencia en España para personas físicas.</a:t>
          </a:r>
          <a:endParaRPr lang="es-ES" sz="600" kern="1200" dirty="0"/>
        </a:p>
      </dsp:txBody>
      <dsp:txXfrm>
        <a:off x="4429342" y="214960"/>
        <a:ext cx="1934544" cy="739259"/>
      </dsp:txXfrm>
    </dsp:sp>
    <dsp:sp modelId="{A83B8DB5-E627-4BC5-8537-F46D82FE3ADD}">
      <dsp:nvSpPr>
        <dsp:cNvPr id="0" name=""/>
        <dsp:cNvSpPr/>
      </dsp:nvSpPr>
      <dsp:spPr>
        <a:xfrm rot="21181015">
          <a:off x="5363860" y="1668866"/>
          <a:ext cx="334511" cy="299841"/>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21181015">
        <a:off x="5363860" y="1668866"/>
        <a:ext cx="334511" cy="299841"/>
      </dsp:txXfrm>
    </dsp:sp>
    <dsp:sp modelId="{AE055471-32F8-47D3-AF2F-AF5704B77288}">
      <dsp:nvSpPr>
        <dsp:cNvPr id="0" name=""/>
        <dsp:cNvSpPr/>
      </dsp:nvSpPr>
      <dsp:spPr>
        <a:xfrm>
          <a:off x="5834811" y="1277535"/>
          <a:ext cx="1523831" cy="82146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Identificación</a:t>
          </a:r>
          <a:endParaRPr lang="es-ES" sz="800" kern="1200" dirty="0"/>
        </a:p>
        <a:p>
          <a:pPr marL="57150" lvl="1" indent="-57150" algn="l" defTabSz="266700">
            <a:lnSpc>
              <a:spcPct val="90000"/>
            </a:lnSpc>
            <a:spcBef>
              <a:spcPct val="0"/>
            </a:spcBef>
            <a:spcAft>
              <a:spcPct val="15000"/>
            </a:spcAft>
            <a:buChar char="••"/>
          </a:pPr>
          <a:r>
            <a:rPr lang="es-ES" sz="600" kern="1200" dirty="0" smtClean="0"/>
            <a:t>Identificar al sujeto pasivo con la información recabada</a:t>
          </a:r>
          <a:endParaRPr lang="es-ES" sz="600" kern="1200" dirty="0"/>
        </a:p>
      </dsp:txBody>
      <dsp:txXfrm>
        <a:off x="5834811" y="1277535"/>
        <a:ext cx="1523831" cy="821460"/>
      </dsp:txXfrm>
    </dsp:sp>
    <dsp:sp modelId="{262A0F71-2BAF-4C4A-9486-5230A42330E0}">
      <dsp:nvSpPr>
        <dsp:cNvPr id="0" name=""/>
        <dsp:cNvSpPr/>
      </dsp:nvSpPr>
      <dsp:spPr>
        <a:xfrm rot="1481468">
          <a:off x="5246519" y="2336888"/>
          <a:ext cx="481123" cy="299841"/>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dirty="0"/>
        </a:p>
      </dsp:txBody>
      <dsp:txXfrm rot="1481468">
        <a:off x="5246519" y="2336888"/>
        <a:ext cx="481123" cy="299841"/>
      </dsp:txXfrm>
    </dsp:sp>
    <dsp:sp modelId="{46C9B66E-B43C-4941-9D34-2134D2AA804E}">
      <dsp:nvSpPr>
        <dsp:cNvPr id="0" name=""/>
        <dsp:cNvSpPr/>
      </dsp:nvSpPr>
      <dsp:spPr>
        <a:xfrm>
          <a:off x="5618378" y="2593055"/>
          <a:ext cx="1741066" cy="708711"/>
        </a:xfrm>
        <a:prstGeom prst="ellipse">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355600">
            <a:lnSpc>
              <a:spcPct val="90000"/>
            </a:lnSpc>
            <a:spcBef>
              <a:spcPct val="0"/>
            </a:spcBef>
            <a:spcAft>
              <a:spcPct val="35000"/>
            </a:spcAft>
          </a:pPr>
          <a:r>
            <a:rPr lang="es-ES" sz="800" kern="1200" dirty="0" smtClean="0"/>
            <a:t>Infraestructuras</a:t>
          </a:r>
          <a:endParaRPr lang="es-ES" sz="800" kern="1200" dirty="0"/>
        </a:p>
        <a:p>
          <a:pPr marL="57150" lvl="1" indent="-57150" algn="l" defTabSz="266700">
            <a:lnSpc>
              <a:spcPct val="90000"/>
            </a:lnSpc>
            <a:spcBef>
              <a:spcPct val="0"/>
            </a:spcBef>
            <a:spcAft>
              <a:spcPct val="15000"/>
            </a:spcAft>
            <a:buChar char="••"/>
          </a:pPr>
          <a:r>
            <a:rPr lang="es-ES" sz="600" kern="1200" dirty="0" smtClean="0"/>
            <a:t>Tecnologías utilizadas</a:t>
          </a:r>
          <a:endParaRPr lang="es-ES" sz="600" kern="1200" dirty="0"/>
        </a:p>
      </dsp:txBody>
      <dsp:txXfrm>
        <a:off x="5618378" y="2593055"/>
        <a:ext cx="1741066" cy="7087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CA921F-F075-42E5-B648-4EE8610F3322}">
      <dsp:nvSpPr>
        <dsp:cNvPr id="0" name=""/>
        <dsp:cNvSpPr/>
      </dsp:nvSpPr>
      <dsp:spPr>
        <a:xfrm>
          <a:off x="1920845" y="566186"/>
          <a:ext cx="854567" cy="854567"/>
        </a:xfrm>
        <a:prstGeom prst="gear9">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Investigación</a:t>
          </a:r>
          <a:endParaRPr lang="es-ES" sz="700" kern="1200" dirty="0"/>
        </a:p>
      </dsp:txBody>
      <dsp:txXfrm>
        <a:off x="1920845" y="566186"/>
        <a:ext cx="854567" cy="854567"/>
      </dsp:txXfrm>
    </dsp:sp>
    <dsp:sp modelId="{A040944D-E5BB-4BE7-9DBA-C71CF64D2FD3}">
      <dsp:nvSpPr>
        <dsp:cNvPr id="0" name=""/>
        <dsp:cNvSpPr/>
      </dsp:nvSpPr>
      <dsp:spPr>
        <a:xfrm>
          <a:off x="1496811" y="497202"/>
          <a:ext cx="621503" cy="621503"/>
        </a:xfrm>
        <a:prstGeom prst="gear6">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 </a:t>
          </a:r>
          <a:endParaRPr lang="es-ES" sz="700" kern="1200" dirty="0"/>
        </a:p>
      </dsp:txBody>
      <dsp:txXfrm>
        <a:off x="1496811" y="497202"/>
        <a:ext cx="621503" cy="621503"/>
      </dsp:txXfrm>
    </dsp:sp>
    <dsp:sp modelId="{9756AA66-5090-42CC-8A00-73D5DC0C66FD}">
      <dsp:nvSpPr>
        <dsp:cNvPr id="0" name=""/>
        <dsp:cNvSpPr/>
      </dsp:nvSpPr>
      <dsp:spPr>
        <a:xfrm rot="20700000">
          <a:off x="1923114" y="68428"/>
          <a:ext cx="608946" cy="608946"/>
        </a:xfrm>
        <a:prstGeom prst="gear6">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smtClean="0"/>
            <a:t> </a:t>
          </a:r>
          <a:endParaRPr lang="es-ES" sz="700" kern="1200" dirty="0"/>
        </a:p>
      </dsp:txBody>
      <dsp:txXfrm>
        <a:off x="2056674" y="201988"/>
        <a:ext cx="341826" cy="341826"/>
      </dsp:txXfrm>
    </dsp:sp>
    <dsp:sp modelId="{150A5A9E-23D6-4948-9D88-417ACAC47A30}">
      <dsp:nvSpPr>
        <dsp:cNvPr id="0" name=""/>
        <dsp:cNvSpPr/>
      </dsp:nvSpPr>
      <dsp:spPr>
        <a:xfrm>
          <a:off x="1902878" y="583956"/>
          <a:ext cx="1093846" cy="1093846"/>
        </a:xfrm>
        <a:prstGeom prst="circularArrow">
          <a:avLst>
            <a:gd name="adj1" fmla="val 4687"/>
            <a:gd name="adj2" fmla="val 299029"/>
            <a:gd name="adj3" fmla="val 2378641"/>
            <a:gd name="adj4" fmla="val 161980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0F35D-2D93-4FF1-BA01-597B72D25571}">
      <dsp:nvSpPr>
        <dsp:cNvPr id="0" name=""/>
        <dsp:cNvSpPr/>
      </dsp:nvSpPr>
      <dsp:spPr>
        <a:xfrm>
          <a:off x="1386744" y="371019"/>
          <a:ext cx="794747" cy="79474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82EDD-6C9D-4B84-A812-7C36E9D0FB5E}">
      <dsp:nvSpPr>
        <dsp:cNvPr id="0" name=""/>
        <dsp:cNvSpPr/>
      </dsp:nvSpPr>
      <dsp:spPr>
        <a:xfrm>
          <a:off x="1704060" y="-53621"/>
          <a:ext cx="856898" cy="85689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CA921F-F075-42E5-B648-4EE8610F3322}">
      <dsp:nvSpPr>
        <dsp:cNvPr id="0" name=""/>
        <dsp:cNvSpPr/>
      </dsp:nvSpPr>
      <dsp:spPr>
        <a:xfrm>
          <a:off x="1881895" y="440596"/>
          <a:ext cx="825099" cy="825099"/>
        </a:xfrm>
        <a:prstGeom prst="gear9">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Inferencia</a:t>
          </a:r>
          <a:endParaRPr lang="es-ES" sz="900" kern="1200" dirty="0"/>
        </a:p>
      </dsp:txBody>
      <dsp:txXfrm>
        <a:off x="1881895" y="440596"/>
        <a:ext cx="825099" cy="825099"/>
      </dsp:txXfrm>
    </dsp:sp>
    <dsp:sp modelId="{A040944D-E5BB-4BE7-9DBA-C71CF64D2FD3}">
      <dsp:nvSpPr>
        <dsp:cNvPr id="0" name=""/>
        <dsp:cNvSpPr/>
      </dsp:nvSpPr>
      <dsp:spPr>
        <a:xfrm>
          <a:off x="1373759" y="480057"/>
          <a:ext cx="600072" cy="600072"/>
        </a:xfrm>
        <a:prstGeom prst="gear6">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 </a:t>
          </a:r>
          <a:endParaRPr lang="es-ES" sz="900" kern="1200" dirty="0"/>
        </a:p>
      </dsp:txBody>
      <dsp:txXfrm>
        <a:off x="1373759" y="480057"/>
        <a:ext cx="600072" cy="600072"/>
      </dsp:txXfrm>
    </dsp:sp>
    <dsp:sp modelId="{9756AA66-5090-42CC-8A00-73D5DC0C66FD}">
      <dsp:nvSpPr>
        <dsp:cNvPr id="0" name=""/>
        <dsp:cNvSpPr/>
      </dsp:nvSpPr>
      <dsp:spPr>
        <a:xfrm rot="20700000">
          <a:off x="1785362" y="66069"/>
          <a:ext cx="587948" cy="587948"/>
        </a:xfrm>
        <a:prstGeom prst="gear6">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 </a:t>
          </a:r>
          <a:endParaRPr lang="es-ES" sz="900" kern="1200" dirty="0"/>
        </a:p>
      </dsp:txBody>
      <dsp:txXfrm>
        <a:off x="1914316" y="195023"/>
        <a:ext cx="330039" cy="330039"/>
      </dsp:txXfrm>
    </dsp:sp>
    <dsp:sp modelId="{150A5A9E-23D6-4948-9D88-417ACAC47A30}">
      <dsp:nvSpPr>
        <dsp:cNvPr id="0" name=""/>
        <dsp:cNvSpPr/>
      </dsp:nvSpPr>
      <dsp:spPr>
        <a:xfrm>
          <a:off x="1764596" y="564435"/>
          <a:ext cx="1056126" cy="1056126"/>
        </a:xfrm>
        <a:prstGeom prst="circularArrow">
          <a:avLst>
            <a:gd name="adj1" fmla="val 4687"/>
            <a:gd name="adj2" fmla="val 299029"/>
            <a:gd name="adj3" fmla="val 2372378"/>
            <a:gd name="adj4" fmla="val 1621598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0F35D-2D93-4FF1-BA01-597B72D25571}">
      <dsp:nvSpPr>
        <dsp:cNvPr id="0" name=""/>
        <dsp:cNvSpPr/>
      </dsp:nvSpPr>
      <dsp:spPr>
        <a:xfrm>
          <a:off x="1267487" y="358846"/>
          <a:ext cx="767342" cy="76734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82EDD-6C9D-4B84-A812-7C36E9D0FB5E}">
      <dsp:nvSpPr>
        <dsp:cNvPr id="0" name=""/>
        <dsp:cNvSpPr/>
      </dsp:nvSpPr>
      <dsp:spPr>
        <a:xfrm>
          <a:off x="1573862" y="-51151"/>
          <a:ext cx="827349" cy="82734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CA921F-F075-42E5-B648-4EE8610F3322}">
      <dsp:nvSpPr>
        <dsp:cNvPr id="0" name=""/>
        <dsp:cNvSpPr/>
      </dsp:nvSpPr>
      <dsp:spPr>
        <a:xfrm>
          <a:off x="1666085" y="558962"/>
          <a:ext cx="683175" cy="683175"/>
        </a:xfrm>
        <a:prstGeom prst="gear9">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S" sz="500" kern="1200" dirty="0" smtClean="0"/>
            <a:t>Extensivo</a:t>
          </a:r>
        </a:p>
        <a:p>
          <a:pPr lvl="0" algn="ctr" defTabSz="222250">
            <a:lnSpc>
              <a:spcPct val="90000"/>
            </a:lnSpc>
            <a:spcBef>
              <a:spcPct val="0"/>
            </a:spcBef>
            <a:spcAft>
              <a:spcPct val="35000"/>
            </a:spcAft>
          </a:pPr>
          <a:r>
            <a:rPr lang="es-ES" sz="500" kern="1200" dirty="0" smtClean="0"/>
            <a:t>(Filtros)</a:t>
          </a:r>
          <a:endParaRPr lang="es-ES" sz="500" kern="1200" dirty="0"/>
        </a:p>
      </dsp:txBody>
      <dsp:txXfrm>
        <a:off x="1666085" y="558962"/>
        <a:ext cx="683175" cy="683175"/>
      </dsp:txXfrm>
    </dsp:sp>
    <dsp:sp modelId="{A040944D-E5BB-4BE7-9DBA-C71CF64D2FD3}">
      <dsp:nvSpPr>
        <dsp:cNvPr id="0" name=""/>
        <dsp:cNvSpPr/>
      </dsp:nvSpPr>
      <dsp:spPr>
        <a:xfrm>
          <a:off x="1268600" y="397484"/>
          <a:ext cx="496855" cy="496855"/>
        </a:xfrm>
        <a:prstGeom prst="gear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S" sz="500" kern="1200" dirty="0" smtClean="0"/>
            <a:t>Intensivo</a:t>
          </a:r>
          <a:endParaRPr lang="es-ES" sz="500" kern="1200" dirty="0"/>
        </a:p>
      </dsp:txBody>
      <dsp:txXfrm>
        <a:off x="1268600" y="397484"/>
        <a:ext cx="496855" cy="496855"/>
      </dsp:txXfrm>
    </dsp:sp>
    <dsp:sp modelId="{9756AA66-5090-42CC-8A00-73D5DC0C66FD}">
      <dsp:nvSpPr>
        <dsp:cNvPr id="0" name=""/>
        <dsp:cNvSpPr/>
      </dsp:nvSpPr>
      <dsp:spPr>
        <a:xfrm rot="20700000">
          <a:off x="1609404" y="54704"/>
          <a:ext cx="486816" cy="486816"/>
        </a:xfrm>
        <a:prstGeom prst="gear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s-ES" sz="500" kern="1200" dirty="0" smtClean="0"/>
            <a:t> </a:t>
          </a:r>
          <a:endParaRPr lang="es-ES" sz="500" kern="1200" dirty="0"/>
        </a:p>
      </dsp:txBody>
      <dsp:txXfrm>
        <a:off x="1716178" y="161477"/>
        <a:ext cx="273270" cy="273270"/>
      </dsp:txXfrm>
    </dsp:sp>
    <dsp:sp modelId="{150A5A9E-23D6-4948-9D88-417ACAC47A30}">
      <dsp:nvSpPr>
        <dsp:cNvPr id="0" name=""/>
        <dsp:cNvSpPr/>
      </dsp:nvSpPr>
      <dsp:spPr>
        <a:xfrm>
          <a:off x="1586335" y="470202"/>
          <a:ext cx="874465" cy="874465"/>
        </a:xfrm>
        <a:prstGeom prst="circularArrow">
          <a:avLst>
            <a:gd name="adj1" fmla="val 4687"/>
            <a:gd name="adj2" fmla="val 299029"/>
            <a:gd name="adj3" fmla="val 2337513"/>
            <a:gd name="adj4" fmla="val 1632161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0F35D-2D93-4FF1-BA01-597B72D25571}">
      <dsp:nvSpPr>
        <dsp:cNvPr id="0" name=""/>
        <dsp:cNvSpPr/>
      </dsp:nvSpPr>
      <dsp:spPr>
        <a:xfrm>
          <a:off x="1180608" y="300218"/>
          <a:ext cx="635353" cy="6353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82EDD-6C9D-4B84-A812-7C36E9D0FB5E}">
      <dsp:nvSpPr>
        <dsp:cNvPr id="0" name=""/>
        <dsp:cNvSpPr/>
      </dsp:nvSpPr>
      <dsp:spPr>
        <a:xfrm>
          <a:off x="1434284" y="-39257"/>
          <a:ext cx="685039" cy="68503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2D4123-9F1D-4B93-AF6B-5FE144110E27}" type="datetimeFigureOut">
              <a:rPr lang="es-ES" smtClean="0"/>
              <a:pPr/>
              <a:t>05/11/2015</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2050D8-BFAE-42EC-93FF-6FA1C14C032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Conocer bien a sus contribuyentes exige a una administración tributaria concretar los siguientes aspectos:</a:t>
            </a:r>
          </a:p>
          <a:p>
            <a:pPr lvl="0"/>
            <a:r>
              <a:rPr lang="es-ES" sz="1200" kern="1200" dirty="0" smtClean="0">
                <a:solidFill>
                  <a:schemeClr val="tx1"/>
                </a:solidFill>
                <a:latin typeface="+mn-lt"/>
                <a:ea typeface="+mn-ea"/>
                <a:cs typeface="+mn-cs"/>
              </a:rPr>
              <a:t>Fijar el </a:t>
            </a:r>
            <a:r>
              <a:rPr lang="es-ES" sz="1200" u="sng" kern="1200" dirty="0" smtClean="0">
                <a:solidFill>
                  <a:schemeClr val="tx1"/>
                </a:solidFill>
                <a:latin typeface="+mn-lt"/>
                <a:ea typeface="+mn-ea"/>
                <a:cs typeface="+mn-cs"/>
              </a:rPr>
              <a:t>momento temporal</a:t>
            </a:r>
            <a:r>
              <a:rPr lang="es-ES" sz="1200" kern="1200" dirty="0" smtClean="0">
                <a:solidFill>
                  <a:schemeClr val="tx1"/>
                </a:solidFill>
                <a:latin typeface="+mn-lt"/>
                <a:ea typeface="+mn-ea"/>
                <a:cs typeface="+mn-cs"/>
              </a:rPr>
              <a:t> en el que un contribuyente va a cumplir sus obligaciones fiscales (planificación). </a:t>
            </a:r>
          </a:p>
          <a:p>
            <a:pPr lvl="0"/>
            <a:r>
              <a:rPr lang="es-ES" sz="1200" kern="1200" dirty="0" smtClean="0">
                <a:solidFill>
                  <a:schemeClr val="tx1"/>
                </a:solidFill>
                <a:latin typeface="+mn-lt"/>
                <a:ea typeface="+mn-ea"/>
                <a:cs typeface="+mn-cs"/>
              </a:rPr>
              <a:t>Entender el comportamiento del contribuyente que permita determinar que existe algún riesgo de incumplimiento (análisis). </a:t>
            </a:r>
          </a:p>
          <a:p>
            <a:pPr lvl="0"/>
            <a:r>
              <a:rPr lang="es-ES" sz="1200" kern="1200" dirty="0" smtClean="0">
                <a:solidFill>
                  <a:schemeClr val="tx1"/>
                </a:solidFill>
                <a:latin typeface="+mn-lt"/>
                <a:ea typeface="+mn-ea"/>
                <a:cs typeface="+mn-cs"/>
              </a:rPr>
              <a:t>Detección de incumplidores y su clasificación por riesgo potencial (selección).</a:t>
            </a:r>
          </a:p>
          <a:p>
            <a:pPr lvl="0"/>
            <a:r>
              <a:rPr lang="es-ES" sz="1200" kern="1200" dirty="0" smtClean="0">
                <a:solidFill>
                  <a:schemeClr val="tx1"/>
                </a:solidFill>
                <a:latin typeface="+mn-lt"/>
                <a:ea typeface="+mn-ea"/>
                <a:cs typeface="+mn-cs"/>
              </a:rPr>
              <a:t>Entender el comportamiento del contribuyente con posterioridad a la actuación administrativa (seguimiento – efecto inducido).</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fontScale="77500" lnSpcReduction="20000"/>
          </a:bodyPr>
          <a:lstStyle/>
          <a:p>
            <a:r>
              <a:rPr lang="es-ES" sz="1200" kern="1200" dirty="0" smtClean="0">
                <a:solidFill>
                  <a:schemeClr val="tx1"/>
                </a:solidFill>
                <a:latin typeface="+mn-lt"/>
                <a:ea typeface="+mn-ea"/>
                <a:cs typeface="+mn-cs"/>
              </a:rPr>
              <a:t>Teseo es el sistema de análisis de redes de la AEAT para la búsqueda de patrones de comportamiento anómalos escondidos en relaciones aparentemente legales.</a:t>
            </a:r>
          </a:p>
          <a:p>
            <a:r>
              <a:rPr lang="es-ES" sz="1200" kern="1200" dirty="0" smtClean="0">
                <a:solidFill>
                  <a:schemeClr val="tx1"/>
                </a:solidFill>
                <a:latin typeface="+mn-lt"/>
                <a:ea typeface="+mn-ea"/>
                <a:cs typeface="+mn-cs"/>
              </a:rPr>
              <a:t>El punto de partida son las relaciones disponibles en Zújar entre las personas físicas y jurídicas (relaciones personales, societarias, intercambios económicos, relaciones laborales…), expandiéndolas en los niveles necesarios. La visualización y análisis de todo ese conjunto de relaciones de forma efectiva se hace muy difícil con las técnicas habituales porque las relaciones que se pueden contemplar entre las personas son muy ricas y diversas. Por ello uno de los retos fundamentales es ofrecer la capacidad de seleccionar de forma sencilla el universo a considerar en función de características de los nodos (contribuyentes) , de las relaciones (tipos de relaciones)  o incluso entre los caminos (conjunto de saltos) que unen varios nodos.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Expandir las redes de personas a partir de sus relaciones:</a:t>
            </a:r>
          </a:p>
          <a:p>
            <a:pPr lvl="0"/>
            <a:r>
              <a:rPr lang="es-ES" sz="1200" kern="1200" dirty="0" smtClean="0">
                <a:solidFill>
                  <a:schemeClr val="tx1"/>
                </a:solidFill>
                <a:latin typeface="+mn-lt"/>
                <a:ea typeface="+mn-ea"/>
                <a:cs typeface="+mn-cs"/>
              </a:rPr>
              <a:t>Personales, societarias, económicas…</a:t>
            </a:r>
          </a:p>
          <a:p>
            <a:pPr lvl="0"/>
            <a:r>
              <a:rPr lang="es-ES" sz="1200" kern="1200" dirty="0" smtClean="0">
                <a:solidFill>
                  <a:schemeClr val="tx1"/>
                </a:solidFill>
                <a:latin typeface="+mn-lt"/>
                <a:ea typeface="+mn-ea"/>
                <a:cs typeface="+mn-cs"/>
              </a:rPr>
              <a:t>Seleccionar las relaciones (uno a uno) relevantes</a:t>
            </a:r>
          </a:p>
          <a:p>
            <a:pPr lvl="0"/>
            <a:r>
              <a:rPr lang="es-ES" sz="1200" kern="1200" dirty="0" smtClean="0">
                <a:solidFill>
                  <a:schemeClr val="tx1"/>
                </a:solidFill>
                <a:latin typeface="+mn-lt"/>
                <a:ea typeface="+mn-ea"/>
                <a:cs typeface="+mn-cs"/>
              </a:rPr>
              <a:t>Agregar relaciones de diferente naturaleza</a:t>
            </a:r>
          </a:p>
          <a:p>
            <a:pPr lvl="0"/>
            <a:r>
              <a:rPr lang="es-ES" sz="1200" kern="1200" dirty="0" smtClean="0">
                <a:solidFill>
                  <a:schemeClr val="tx1"/>
                </a:solidFill>
                <a:latin typeface="+mn-lt"/>
                <a:ea typeface="+mn-ea"/>
                <a:cs typeface="+mn-cs"/>
              </a:rPr>
              <a:t>Encontrar los caminos (varios saltos) que son relevantes.</a:t>
            </a:r>
          </a:p>
          <a:p>
            <a:pPr lvl="0"/>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BUSCON.- Buena parte de la información de que se dispone de las empresas está en formato no estructurado, e incluso en papel: contratos, facturas… y puede ser muy voluminosa. Para su tratamiento la AEAT dispone del sistema Buscón, que permite el registro, indexación y reconocimiento óptico de los documentos aportados (o incautados) por las empresas en papel o formato electrónico. Este sistema extiende las funcionalidades de buscadores tipo Google a la documentación manejada internamente en la organización, e incorporada tanto en formato imagen como en otros tipos de archivos (</a:t>
            </a:r>
            <a:r>
              <a:rPr lang="es-ES" sz="1200" kern="1200" dirty="0" err="1" smtClean="0">
                <a:solidFill>
                  <a:schemeClr val="tx1"/>
                </a:solidFill>
                <a:latin typeface="+mn-lt"/>
                <a:ea typeface="+mn-ea"/>
                <a:cs typeface="+mn-cs"/>
              </a:rPr>
              <a:t>pdf</a:t>
            </a:r>
            <a:r>
              <a:rPr lang="es-ES" sz="1200" kern="1200" dirty="0" smtClean="0">
                <a:solidFill>
                  <a:schemeClr val="tx1"/>
                </a:solidFill>
                <a:latin typeface="+mn-lt"/>
                <a:ea typeface="+mn-ea"/>
                <a:cs typeface="+mn-cs"/>
              </a:rPr>
              <a:t>, Word, Excel, Zip, correo electrónico) en nuestros expedientes electrónicos.</a:t>
            </a:r>
          </a:p>
          <a:p>
            <a:r>
              <a:rPr lang="es-ES" sz="1200" kern="1200" dirty="0" smtClean="0">
                <a:solidFill>
                  <a:schemeClr val="tx1"/>
                </a:solidFill>
                <a:latin typeface="+mn-lt"/>
                <a:ea typeface="+mn-ea"/>
                <a:cs typeface="+mn-cs"/>
              </a:rPr>
              <a:t>El sistema, construido a partir de herramientas de software libre, dispone de funcionalidades avanzadas como detectar y reconocer un conjunto de entidades como </a:t>
            </a:r>
            <a:r>
              <a:rPr lang="es-ES" sz="1200" kern="1200" dirty="0" err="1" smtClean="0">
                <a:solidFill>
                  <a:schemeClr val="tx1"/>
                </a:solidFill>
                <a:latin typeface="+mn-lt"/>
                <a:ea typeface="+mn-ea"/>
                <a:cs typeface="+mn-cs"/>
              </a:rPr>
              <a:t>NIFs</a:t>
            </a:r>
            <a:r>
              <a:rPr lang="es-ES" sz="1200" kern="1200" dirty="0" smtClean="0">
                <a:solidFill>
                  <a:schemeClr val="tx1"/>
                </a:solidFill>
                <a:latin typeface="+mn-lt"/>
                <a:ea typeface="+mn-ea"/>
                <a:cs typeface="+mn-cs"/>
              </a:rPr>
              <a:t>, nombres, o matrículas, de forma que se pueden identificar quiénes son las personas que aparecen referenciadas en un conjunto de documentos, para, a su vez, contrastarlas con información disponible en otros sistemas de la Agencia. Así es posible hacer, por ejemplo, el contraste de si las personas que aparecen en un conjunto de facturas han sido declaradas en el modelo tributario correspondiente del IVA o si alguno de los domicilios que aparece en un conjunto de escrituras está en un paraíso fiscal o en un nido de empresas conocido. </a:t>
            </a:r>
          </a:p>
          <a:p>
            <a:r>
              <a:rPr lang="es-ES" sz="1200" kern="1200" dirty="0" smtClean="0">
                <a:solidFill>
                  <a:schemeClr val="tx1"/>
                </a:solidFill>
                <a:latin typeface="+mn-lt"/>
                <a:ea typeface="+mn-ea"/>
                <a:cs typeface="+mn-cs"/>
              </a:rPr>
              <a:t>Otros usos avanzados permiten la categorización de documentos bien sea para su selección como evidencias de incumplimientos o para dar un tratamiento automatizado a documentos presentados por los contribuyentes en el marco de procedimientos administrativos.</a:t>
            </a:r>
          </a:p>
          <a:p>
            <a:pPr lvl="0"/>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17</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fontScale="92500"/>
          </a:bodyPr>
          <a:lstStyle/>
          <a:p>
            <a:r>
              <a:rPr lang="es-ES" sz="1200" kern="1200" dirty="0" smtClean="0">
                <a:solidFill>
                  <a:schemeClr val="tx1"/>
                </a:solidFill>
                <a:latin typeface="+mn-lt"/>
                <a:ea typeface="+mn-ea"/>
                <a:cs typeface="+mn-cs"/>
              </a:rPr>
              <a:t>Dada su especificidad, este tipo de análisis se hace en la AEAT por personal especializado con software comercial. En el ámbito del control del incumplimiento fiscal la finalidad es realizar análisis avanzados de los datos que permitan cuestiones tales como:</a:t>
            </a:r>
          </a:p>
          <a:p>
            <a:pPr lvl="0"/>
            <a:r>
              <a:rPr lang="es-ES" sz="1200" kern="1200" dirty="0" smtClean="0">
                <a:solidFill>
                  <a:schemeClr val="tx1"/>
                </a:solidFill>
                <a:latin typeface="+mn-lt"/>
                <a:ea typeface="+mn-ea"/>
                <a:cs typeface="+mn-cs"/>
              </a:rPr>
              <a:t>Cálculo de índices de riesgo o modelos de fraude, etc.</a:t>
            </a:r>
          </a:p>
          <a:p>
            <a:pPr lvl="0"/>
            <a:r>
              <a:rPr lang="es-ES" sz="1200" kern="1200" dirty="0" smtClean="0">
                <a:solidFill>
                  <a:schemeClr val="tx1"/>
                </a:solidFill>
                <a:latin typeface="+mn-lt"/>
                <a:ea typeface="+mn-ea"/>
                <a:cs typeface="+mn-cs"/>
              </a:rPr>
              <a:t>Detección de incumplimientos mediante la aplicación de estos modelos.</a:t>
            </a:r>
          </a:p>
          <a:p>
            <a:pPr lvl="0"/>
            <a:r>
              <a:rPr lang="es-ES" sz="1200" kern="1200" dirty="0" smtClean="0">
                <a:solidFill>
                  <a:schemeClr val="tx1"/>
                </a:solidFill>
                <a:latin typeface="+mn-lt"/>
                <a:ea typeface="+mn-ea"/>
                <a:cs typeface="+mn-cs"/>
              </a:rPr>
              <a:t>Predicción de nuevos incumplidores por cambios de conducta, (de forma parecida a como las empresas comerciales predicen que sus clientes cambiarán de compañía a partir de los datos sobre el uso de sus servicios).</a:t>
            </a:r>
          </a:p>
          <a:p>
            <a:r>
              <a:rPr lang="es-ES" sz="1200" kern="1200" dirty="0" smtClean="0">
                <a:solidFill>
                  <a:schemeClr val="tx1"/>
                </a:solidFill>
                <a:latin typeface="+mn-lt"/>
                <a:ea typeface="+mn-ea"/>
                <a:cs typeface="+mn-cs"/>
              </a:rPr>
              <a:t>Este tipo de análisis parte habitualmente de la observación de un conjunto de sucesos de la realidad en los que se conoce que se han producido determinados incumplimientos.</a:t>
            </a:r>
          </a:p>
          <a:p>
            <a:r>
              <a:rPr lang="es-ES" sz="1200" kern="1200" dirty="0" smtClean="0">
                <a:solidFill>
                  <a:schemeClr val="tx1"/>
                </a:solidFill>
                <a:latin typeface="+mn-lt"/>
                <a:ea typeface="+mn-ea"/>
                <a:cs typeface="+mn-cs"/>
              </a:rPr>
              <a:t>No obstante, en el ámbito tributario estos modelos se pueden enfrentar a algunas limitaciones:</a:t>
            </a:r>
          </a:p>
          <a:p>
            <a:pPr lvl="0"/>
            <a:r>
              <a:rPr lang="es-ES" sz="1200" kern="1200" dirty="0" smtClean="0">
                <a:solidFill>
                  <a:schemeClr val="tx1"/>
                </a:solidFill>
                <a:latin typeface="+mn-lt"/>
                <a:ea typeface="+mn-ea"/>
                <a:cs typeface="+mn-cs"/>
              </a:rPr>
              <a:t>Establecida una alerta por riesgo de incumplimiento, es habitualmente necesario investigar al contribuyente detalladamente para cuantificar e imputar los incumplimientos descubiertos a las causas encontradas. El procedimiento, que es largo y complejo para garantizar los derechos efectivos del contribuyente, tarda por tanto en ofrecer resultados que puedan realimentar el modelo.</a:t>
            </a:r>
          </a:p>
          <a:p>
            <a:pPr lvl="0"/>
            <a:r>
              <a:rPr lang="es-ES" sz="1200" kern="1200" dirty="0" smtClean="0">
                <a:solidFill>
                  <a:schemeClr val="tx1"/>
                </a:solidFill>
                <a:latin typeface="+mn-lt"/>
                <a:ea typeface="+mn-ea"/>
                <a:cs typeface="+mn-cs"/>
              </a:rPr>
              <a:t>La heterogeneidad y complejidad de los sucesos que se han de analizar hacen difícil categorizar los incumplimientos, que suelen tener múltiples componentes resultantes del análisis del conjunto de las operaciones de un contribuyente.</a:t>
            </a:r>
          </a:p>
          <a:p>
            <a:pPr lvl="0"/>
            <a:r>
              <a:rPr lang="es-ES" sz="1200" kern="1200" dirty="0" smtClean="0">
                <a:solidFill>
                  <a:schemeClr val="tx1"/>
                </a:solidFill>
                <a:latin typeface="+mn-lt"/>
                <a:ea typeface="+mn-ea"/>
                <a:cs typeface="+mn-cs"/>
              </a:rPr>
              <a:t>No es suficiente utilizar modelos de entrenamiento a partir de casos conocidos, sino que hay que aplicar modelos de descubrimiento a partir de singularidades para detectar nuevos casos de fraude desconocidos.</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58C3D5-3970-4D25-8409-92CC975C9772}" type="slidenum">
              <a:rPr lang="es-ES" smtClean="0"/>
              <a:pPr fontAlgn="base">
                <a:spcBef>
                  <a:spcPct val="0"/>
                </a:spcBef>
                <a:spcAft>
                  <a:spcPct val="0"/>
                </a:spcAft>
                <a:defRPr/>
              </a:pPr>
              <a:t>5</a:t>
            </a:fld>
            <a:endParaRPr lang="es-ES" smtClean="0"/>
          </a:p>
        </p:txBody>
      </p:sp>
      <p:sp>
        <p:nvSpPr>
          <p:cNvPr id="9219"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En el ámbito del comercio exterior, el Departamento de Aduanas e Impuestos Especiales tiene, entre sus objetivos, el control de las mercancías que son objeto del tráfico exterior, así como la represión del contrabando. El cumplimiento máximo de ambas cuestiones exigiría la revisión del 100% de los envíos que cruzan nuestras fronteras exteriores. Tal circunstancia no es viable desde el punto de vista de los recursos disponibles, tanto humanos como materiales. Además una medida de ese tipo colapsaría nuestras aduanas yendo en contra de uno de los principios que rige la normativa aduanera de la Unión como es el principio de facilitación del Comercio. </a:t>
            </a:r>
          </a:p>
          <a:p>
            <a:pPr eaLnBrk="1" hangingPunct="1">
              <a:spcBef>
                <a:spcPct val="0"/>
              </a:spcBef>
            </a:pPr>
            <a:r>
              <a:rPr lang="es-ES" smtClean="0"/>
              <a:t>Por estos motivos, se hace necesaria una estrategia que busque el equilibrio entre la facilitación y el control para lo cual la Gestión de Riesgos se articula como un instrumento fundamental, en base al cual se determina, no sólo los controles que se han de efectuar, sino también el momento en el que los mismos deben o pueden realizar.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EE02B-C3DC-40D5-AEA5-D304E0EB84C1}" type="slidenum">
              <a:rPr lang="es-ES"/>
              <a:pPr fontAlgn="base">
                <a:spcBef>
                  <a:spcPct val="0"/>
                </a:spcBef>
                <a:spcAft>
                  <a:spcPct val="0"/>
                </a:spcAft>
                <a:defRPr/>
              </a:pPr>
              <a:t>6</a:t>
            </a:fld>
            <a:endParaRPr lang="es-ES"/>
          </a:p>
        </p:txBody>
      </p:sp>
      <p:sp>
        <p:nvSpPr>
          <p:cNvPr id="12291" name="Rectangle 2"/>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Los datos que servirán para seleccionar la declaración a controlar versarán sobre los datos relativos a la mercancía y/o al operador, ya sean sobre la base de los datos declarados o sobre cálculos o consultas “on line” que se puedan hacer contra la Base de Datos de la AEAT.</a:t>
            </a:r>
          </a:p>
          <a:p>
            <a:pPr>
              <a:spcBef>
                <a:spcPct val="0"/>
              </a:spcBef>
            </a:pPr>
            <a:r>
              <a:rPr lang="es-ES" smtClean="0"/>
              <a:t>En la diapositiva se pueden observar los principales datos que son usados.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En función de ello, el objetivo principal de la Administración tributaria debe ser gestionar los ingresos tributarios de la forma más eficiente posible, facilitando el cumplimiento voluntario de las obligaciones tributarias, orientando las actuaciones de control a dicho objetivo. Ello determina el tratamiento diferenciado de los contribuyentes en función de su perfiles de riesgo, siendo esencial el conocimiento del contribuyente y de su entorno para coadyuvar a una mejora constante que garantice una mayor eficacia en el desarrollo de las medidas de control. </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r>
              <a:rPr lang="es-ES" dirty="0" smtClean="0"/>
              <a:t>Estática: Datos intrínsecos en un momento temporal (“fijo”). Menor conocimiento</a:t>
            </a:r>
            <a:r>
              <a:rPr lang="es-ES" baseline="0" dirty="0" smtClean="0"/>
              <a:t> y complejidad.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Relaciones: </a:t>
            </a:r>
            <a:r>
              <a:rPr lang="es-ES" sz="1200" dirty="0" smtClean="0">
                <a:solidFill>
                  <a:srgbClr val="002060"/>
                </a:solidFill>
                <a:latin typeface="Arial Black" pitchFamily="34" charset="0"/>
              </a:rPr>
              <a:t>Un contribuyente en el ámbito económico tiene trascendencia tributaria cuando interactúa con otros.  Mayor complejidad y mayor conocimiento.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Arial Black" pitchFamily="34" charset="0"/>
              </a:rPr>
              <a:t>Evolución temporal: A partir de los cambios de conducta, riesgos de incumplimiento. Exige nuevos medios que permitan analizar y comparar la evolución.</a:t>
            </a:r>
            <a:r>
              <a:rPr lang="es-ES" sz="1200" baseline="0" dirty="0" smtClean="0">
                <a:solidFill>
                  <a:srgbClr val="002060"/>
                </a:solidFill>
                <a:latin typeface="Arial Black" pitchFamily="34" charset="0"/>
              </a:rPr>
              <a:t> Mayor conocimiento, y mayor complejidad de análisis.</a:t>
            </a:r>
            <a:endParaRPr lang="es-ES" sz="1200" dirty="0" smtClean="0">
              <a:solidFill>
                <a:srgbClr val="002060"/>
              </a:solidFill>
              <a:latin typeface="Arial Black"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solidFill>
                <a:srgbClr val="002060"/>
              </a:solidFill>
              <a:latin typeface="Arial Black" pitchFamily="34" charset="0"/>
            </a:endParaRPr>
          </a:p>
          <a:p>
            <a:endParaRPr lang="es-ES" dirty="0"/>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Las diferentes visiones de un contribuyente se basarán en los datos que se pueden haber obtenido de obligados tributarios ya sea automáticamente o previo actuación administrativa, y que pueden haber clasificarse en:</a:t>
            </a:r>
          </a:p>
          <a:p>
            <a:pPr lvl="0"/>
            <a:r>
              <a:rPr lang="es-ES" sz="1200" kern="1200" dirty="0" smtClean="0">
                <a:solidFill>
                  <a:schemeClr val="tx1"/>
                </a:solidFill>
                <a:latin typeface="+mn-lt"/>
                <a:ea typeface="+mn-ea"/>
                <a:cs typeface="+mn-cs"/>
              </a:rPr>
              <a:t>Declaradas</a:t>
            </a:r>
          </a:p>
          <a:p>
            <a:pPr lvl="1"/>
            <a:r>
              <a:rPr lang="es-ES" sz="1200" kern="1200" dirty="0" smtClean="0">
                <a:solidFill>
                  <a:schemeClr val="tx1"/>
                </a:solidFill>
                <a:latin typeface="+mn-lt"/>
                <a:ea typeface="+mn-ea"/>
                <a:cs typeface="+mn-cs"/>
              </a:rPr>
              <a:t>Por el propio contribuyente,</a:t>
            </a:r>
          </a:p>
          <a:p>
            <a:pPr lvl="1"/>
            <a:r>
              <a:rPr lang="es-ES" sz="1200" kern="1200" dirty="0" smtClean="0">
                <a:solidFill>
                  <a:schemeClr val="tx1"/>
                </a:solidFill>
                <a:latin typeface="+mn-lt"/>
                <a:ea typeface="+mn-ea"/>
                <a:cs typeface="+mn-cs"/>
              </a:rPr>
              <a:t>Por otros contribuyentes e imputadas al mismo (las compras que un contribuyente declara haber realizado a otro son ventas de este segundo)</a:t>
            </a:r>
          </a:p>
          <a:p>
            <a:pPr lvl="1"/>
            <a:r>
              <a:rPr lang="es-ES" sz="1200" kern="1200" dirty="0" smtClean="0">
                <a:solidFill>
                  <a:schemeClr val="tx1"/>
                </a:solidFill>
                <a:latin typeface="+mn-lt"/>
                <a:ea typeface="+mn-ea"/>
                <a:cs typeface="+mn-cs"/>
              </a:rPr>
              <a:t>Por otros contribuyentes (como los saldos o movimientos bancarios),</a:t>
            </a:r>
          </a:p>
          <a:p>
            <a:pPr lvl="0"/>
            <a:r>
              <a:rPr lang="es-ES" sz="1200" kern="1200" dirty="0" smtClean="0">
                <a:solidFill>
                  <a:schemeClr val="tx1"/>
                </a:solidFill>
                <a:latin typeface="+mn-lt"/>
                <a:ea typeface="+mn-ea"/>
                <a:cs typeface="+mn-cs"/>
              </a:rPr>
              <a:t>Intercambiadas con otras administraciones</a:t>
            </a:r>
          </a:p>
          <a:p>
            <a:pPr lvl="0"/>
            <a:r>
              <a:rPr lang="es-ES" sz="1200" kern="1200" dirty="0" smtClean="0">
                <a:solidFill>
                  <a:schemeClr val="tx1"/>
                </a:solidFill>
                <a:latin typeface="+mn-lt"/>
                <a:ea typeface="+mn-ea"/>
                <a:cs typeface="+mn-cs"/>
              </a:rPr>
              <a:t>Obtenidas por la administración tributaria en las instalaciones del contribuyente</a:t>
            </a:r>
          </a:p>
          <a:p>
            <a:pPr lvl="0"/>
            <a:r>
              <a:rPr lang="es-ES" sz="1200" kern="1200" dirty="0" smtClean="0">
                <a:solidFill>
                  <a:schemeClr val="tx1"/>
                </a:solidFill>
                <a:latin typeface="+mn-lt"/>
                <a:ea typeface="+mn-ea"/>
                <a:cs typeface="+mn-cs"/>
              </a:rPr>
              <a:t>Obtenidas por la administración tributaria mediante la búsqueda en fuentes abiertas (especialmente a través de internet, como nuestros proyectos de búsqueda de alquileres, o de comercio electrónico) o de pago (suscripción a servicios de información patrimonial, acceso a comercialización de datos agregados sobre movimientos agregados de abonados de telefonía móvil para calcular aforos, o localización de contribuyentes para invitarles a pagar en un momento en que se conoce que tienen liquidez).</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10</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r>
              <a:rPr lang="es-ES" dirty="0" smtClean="0"/>
              <a:t>Abrir </a:t>
            </a:r>
            <a:r>
              <a:rPr lang="es-ES" dirty="0" err="1" smtClean="0"/>
              <a:t>consulta:Abrir</a:t>
            </a:r>
            <a:r>
              <a:rPr lang="es-ES" dirty="0" smtClean="0"/>
              <a:t> consultas en Zújar.</a:t>
            </a:r>
          </a:p>
          <a:p>
            <a:r>
              <a:rPr lang="es-ES" dirty="0" smtClean="0"/>
              <a:t>Número</a:t>
            </a:r>
            <a:r>
              <a:rPr lang="es-ES" baseline="0" dirty="0" smtClean="0"/>
              <a:t> de peticiones: Entradas en Zújar.</a:t>
            </a:r>
            <a:endParaRPr lang="es-ES" dirty="0"/>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fontScale="77500" lnSpcReduction="20000"/>
          </a:bodyPr>
          <a:lstStyle/>
          <a:p>
            <a:r>
              <a:rPr lang="es-ES" sz="1200" kern="1200" dirty="0" smtClean="0">
                <a:solidFill>
                  <a:schemeClr val="tx1"/>
                </a:solidFill>
                <a:latin typeface="+mn-lt"/>
                <a:ea typeface="+mn-ea"/>
                <a:cs typeface="+mn-cs"/>
              </a:rPr>
              <a:t>GENIO es una herramienta informática que permite la creación Informes normalizados a partir de la información disponible en Zújar,  que dan una fotografía prediseñada y  útil cuando es claro el diagnóstico que se busca. En definitiva estamos ante un procesador de textos, de carácter dinámico y  configurado en función de los datos obtenidos de los diferentes ZUJARES, que en un principio se instauró para la creación de una herramienta que facilite al experto tributario, la definición de informes y  al resto de los usuarios su generación. (ACCESO A la información de un contribuyente DE FORMA ESTRUCTURADA Y “AMIGABLE”).</a:t>
            </a: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No obstante, se observó que también tenía enormes potenciales para la selección de contribuyentes, dado su capacidad de aglutinar información en sede de un contribuyente, con los análisis de lógica compleja de que ello permite.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Su diseño es implantó bajo la máxima de gestión del conocimiento y el trabajo colaborativo entre los diferentes órganos de la administración tributaria, con objeto de generar sinergias mediante la creación de equipos </a:t>
            </a:r>
            <a:r>
              <a:rPr lang="es-ES" sz="1200" kern="1200" dirty="0" err="1" smtClean="0">
                <a:solidFill>
                  <a:schemeClr val="tx1"/>
                </a:solidFill>
                <a:latin typeface="+mn-lt"/>
                <a:ea typeface="+mn-ea"/>
                <a:cs typeface="+mn-cs"/>
              </a:rPr>
              <a:t>multidisplinares</a:t>
            </a:r>
            <a:r>
              <a:rPr lang="es-ES" sz="1200" kern="1200" dirty="0" smtClean="0">
                <a:solidFill>
                  <a:schemeClr val="tx1"/>
                </a:solidFill>
                <a:latin typeface="+mn-lt"/>
                <a:ea typeface="+mn-ea"/>
                <a:cs typeface="+mn-cs"/>
              </a:rPr>
              <a:t> compuestos por expertos tributarios y equipos informáticos.  En esta línea la herramienta trata de eliminar un problema fundamental en la gestión del conocimiento y es que “El gran problema de una organización es que el conocimiento viaja con las personas”.</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La herramienta permite la elaboración de informes con las siguientes características: </a:t>
            </a:r>
          </a:p>
          <a:p>
            <a:r>
              <a:rPr lang="es-ES" sz="1200" kern="1200" dirty="0" smtClean="0">
                <a:solidFill>
                  <a:schemeClr val="tx1"/>
                </a:solidFill>
                <a:latin typeface="+mn-lt"/>
                <a:ea typeface="+mn-ea"/>
                <a:cs typeface="+mn-cs"/>
              </a:rPr>
              <a:t> </a:t>
            </a:r>
          </a:p>
          <a:p>
            <a:pPr lvl="0"/>
            <a:r>
              <a:rPr lang="es-ES" sz="1200" kern="1200" dirty="0" smtClean="0">
                <a:solidFill>
                  <a:schemeClr val="tx1"/>
                </a:solidFill>
                <a:latin typeface="+mn-lt"/>
                <a:ea typeface="+mn-ea"/>
                <a:cs typeface="+mn-cs"/>
              </a:rPr>
              <a:t>Informes con lógica compleja añadida. (cálculo de datos, comprobaciones, generación de variables, comparativa temporal y evolutiva de un contribuyente… etc.). Estos informes son objeto de </a:t>
            </a:r>
            <a:r>
              <a:rPr lang="es-ES" sz="1200" kern="1200" dirty="0" err="1" smtClean="0">
                <a:solidFill>
                  <a:schemeClr val="tx1"/>
                </a:solidFill>
                <a:latin typeface="+mn-lt"/>
                <a:ea typeface="+mn-ea"/>
                <a:cs typeface="+mn-cs"/>
              </a:rPr>
              <a:t>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parametrización</a:t>
            </a:r>
            <a:r>
              <a:rPr lang="es-ES" sz="1200" kern="1200" dirty="0" smtClean="0">
                <a:solidFill>
                  <a:schemeClr val="tx1"/>
                </a:solidFill>
                <a:latin typeface="+mn-lt"/>
                <a:ea typeface="+mn-ea"/>
                <a:cs typeface="+mn-cs"/>
              </a:rPr>
              <a:t> y se diseñan con dotes de permanencia y reutilización. </a:t>
            </a:r>
          </a:p>
          <a:p>
            <a:pPr lvl="0"/>
            <a:r>
              <a:rPr lang="es-ES" sz="1200" kern="1200" dirty="0" smtClean="0">
                <a:solidFill>
                  <a:schemeClr val="tx1"/>
                </a:solidFill>
                <a:latin typeface="+mn-lt"/>
                <a:ea typeface="+mn-ea"/>
                <a:cs typeface="+mn-cs"/>
              </a:rPr>
              <a:t>Los informes contienen un número de variables  determinadas por el diseñador que pueden acumularse en una base de datos ad hoc (ZUJAR RESULTADOS) , para su posterior tratamiento y ponderación de riesgos en la selección de comportamiento. En definitiva la herramienta se puede utilizar como seleccionador de contribuyentes sobre colectivos previamente definidos incorporando los riesgos/variables que determinen unas mayores dosis de eficacia en las comprobaciones.  </a:t>
            </a:r>
          </a:p>
          <a:p>
            <a:pPr lvl="0"/>
            <a:r>
              <a:rPr lang="es-ES" sz="1200" kern="1200" dirty="0" smtClean="0">
                <a:solidFill>
                  <a:schemeClr val="tx1"/>
                </a:solidFill>
                <a:latin typeface="+mn-lt"/>
                <a:ea typeface="+mn-ea"/>
                <a:cs typeface="+mn-cs"/>
              </a:rPr>
              <a:t>Permite elaborar informes con todas las relaciones de un contribuyente, sin ningún límite en las mismas y añadiendo toda la información diseñada, tanto del contribuyente,  como de las personas que con él interactúan.</a:t>
            </a:r>
          </a:p>
          <a:p>
            <a:r>
              <a:rPr lang="es-ES" sz="1200" kern="1200" dirty="0" smtClean="0">
                <a:solidFill>
                  <a:schemeClr val="tx1"/>
                </a:solidFill>
                <a:latin typeface="+mn-lt"/>
                <a:ea typeface="+mn-ea"/>
                <a:cs typeface="+mn-cs"/>
              </a:rPr>
              <a:t> </a:t>
            </a:r>
          </a:p>
          <a:p>
            <a:pPr lvl="0"/>
            <a:r>
              <a:rPr lang="es-ES" sz="1200" kern="1200" dirty="0" smtClean="0">
                <a:solidFill>
                  <a:schemeClr val="tx1"/>
                </a:solidFill>
                <a:latin typeface="+mn-lt"/>
                <a:ea typeface="+mn-ea"/>
                <a:cs typeface="+mn-cs"/>
              </a:rPr>
              <a:t>Como hemos establecido es una herramienta que nace con el objeto primordial de la potenciación del trabajo colaborativo, la objetivación  y  homogeneización </a:t>
            </a:r>
          </a:p>
          <a:p>
            <a:pPr lvl="0"/>
            <a:r>
              <a:rPr lang="es-ES" sz="1200" kern="1200" dirty="0" smtClean="0">
                <a:solidFill>
                  <a:schemeClr val="tx1"/>
                </a:solidFill>
                <a:latin typeface="+mn-lt"/>
                <a:ea typeface="+mn-ea"/>
                <a:cs typeface="+mn-cs"/>
              </a:rPr>
              <a:t>Por último estos informes se diseñan conectando dos labores esenciales en la comprobación de riesgos fiscales, selección e investigación de contribuyentes, ya que la elaboración de </a:t>
            </a:r>
            <a:r>
              <a:rPr lang="es-ES" sz="1200" b="1" kern="1200" dirty="0" smtClean="0">
                <a:solidFill>
                  <a:schemeClr val="tx1"/>
                </a:solidFill>
                <a:latin typeface="+mn-lt"/>
                <a:ea typeface="+mn-ea"/>
                <a:cs typeface="+mn-cs"/>
              </a:rPr>
              <a:t>documentos y su carácter dinámico los hace de enorme utilidad, tanto en actuaciones de investigación, como de selección.</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15</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02050D8-BFAE-42EC-93FF-6FA1C14C0322}" type="slidenum">
              <a:rPr lang="es-ES" smtClean="0"/>
              <a:pPr/>
              <a:t>16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9A1EA1D-6B30-4E1C-A292-2EF59EBB3FAC}" type="datetimeFigureOut">
              <a:rPr lang="es-ES" smtClean="0"/>
              <a:pPr/>
              <a:t>05/11/2015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284C2AD-DDE3-42F4-A687-A3B58EC6009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A1EA1D-6B30-4E1C-A292-2EF59EBB3FAC}" type="datetimeFigureOut">
              <a:rPr lang="es-ES" smtClean="0"/>
              <a:pPr/>
              <a:t>05/11/2015</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84C2AD-DDE3-42F4-A687-A3B58EC6009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openxmlformats.org/officeDocument/2006/relationships/image" Target="../media/image5.pn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chart" Target="../charts/chart4.xml"/><Relationship Id="rId5" Type="http://schemas.openxmlformats.org/officeDocument/2006/relationships/image" Target="../media/image20.png"/><Relationship Id="rId10" Type="http://schemas.openxmlformats.org/officeDocument/2006/relationships/chart" Target="../charts/chart3.xml"/><Relationship Id="rId4" Type="http://schemas.openxmlformats.org/officeDocument/2006/relationships/image" Target="../media/image12.png"/><Relationship Id="rId9"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1.jpeg"/><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ctrTitle"/>
          </p:nvPr>
        </p:nvSpPr>
        <p:spPr>
          <a:xfrm>
            <a:off x="685800" y="478871"/>
            <a:ext cx="7772400" cy="4185761"/>
          </a:xfrm>
          <a:noFill/>
          <a:ln w="19050">
            <a:noFill/>
            <a:miter lim="800000"/>
            <a:headEnd/>
            <a:tailEnd/>
          </a:ln>
          <a:effectLst>
            <a:outerShdw dist="35921" dir="8100000" algn="ctr" rotWithShape="0">
              <a:srgbClr val="C6D5E2"/>
            </a:outerShdw>
          </a:effectLst>
        </p:spPr>
        <p:txBody>
          <a:bodyPr>
            <a:spAutoFit/>
          </a:bodyPr>
          <a:lstStyle/>
          <a:p>
            <a:pPr>
              <a:spcBef>
                <a:spcPts val="0"/>
              </a:spcBef>
              <a:defRPr/>
            </a:pPr>
            <a:r>
              <a:rPr lang="es-ES" sz="3800" b="1" dirty="0" smtClean="0">
                <a:solidFill>
                  <a:schemeClr val="accent1"/>
                </a:solidFill>
                <a:latin typeface="Verdana" pitchFamily="34" charset="0"/>
                <a:ea typeface="Verdana" pitchFamily="34" charset="0"/>
                <a:cs typeface="Verdana" pitchFamily="34" charset="0"/>
              </a:rPr>
              <a:t> </a:t>
            </a:r>
            <a:br>
              <a:rPr lang="es-ES" sz="3800" b="1" dirty="0" smtClean="0">
                <a:solidFill>
                  <a:schemeClr val="accent1"/>
                </a:solidFill>
                <a:latin typeface="Verdana" pitchFamily="34" charset="0"/>
                <a:ea typeface="Verdana" pitchFamily="34" charset="0"/>
                <a:cs typeface="Verdana" pitchFamily="34" charset="0"/>
              </a:rPr>
            </a:br>
            <a:r>
              <a:rPr lang="es-ES" sz="3800" b="1" dirty="0" smtClean="0">
                <a:solidFill>
                  <a:srgbClr val="002060"/>
                </a:solidFill>
                <a:latin typeface="Arial Black" pitchFamily="34" charset="0"/>
                <a:ea typeface="Verdana" pitchFamily="34" charset="0"/>
                <a:cs typeface="Verdana" pitchFamily="34" charset="0"/>
              </a:rPr>
              <a:t>ELEMENTOS ESENCIALES PARA EFECTUAR LA SELECCIÓN Y COMPROBACION</a:t>
            </a:r>
            <a:br>
              <a:rPr lang="es-ES" sz="3800" b="1" dirty="0" smtClean="0">
                <a:solidFill>
                  <a:srgbClr val="002060"/>
                </a:solidFill>
                <a:latin typeface="Arial Black" pitchFamily="34" charset="0"/>
                <a:ea typeface="Verdana" pitchFamily="34" charset="0"/>
                <a:cs typeface="Verdana" pitchFamily="34" charset="0"/>
              </a:rPr>
            </a:br>
            <a:r>
              <a:rPr lang="es-ES" sz="3800" b="1" dirty="0" smtClean="0">
                <a:solidFill>
                  <a:srgbClr val="002060"/>
                </a:solidFill>
                <a:latin typeface="Arial Black" pitchFamily="34" charset="0"/>
                <a:ea typeface="Verdana" pitchFamily="34" charset="0"/>
                <a:cs typeface="Verdana" pitchFamily="34" charset="0"/>
              </a:rPr>
              <a:t/>
            </a:r>
            <a:br>
              <a:rPr lang="es-ES" sz="3800" b="1" dirty="0" smtClean="0">
                <a:solidFill>
                  <a:srgbClr val="002060"/>
                </a:solidFill>
                <a:latin typeface="Arial Black" pitchFamily="34" charset="0"/>
                <a:ea typeface="Verdana" pitchFamily="34" charset="0"/>
                <a:cs typeface="Verdana" pitchFamily="34" charset="0"/>
              </a:rPr>
            </a:br>
            <a:r>
              <a:rPr lang="es-ES" sz="3800" b="1" dirty="0" smtClean="0">
                <a:solidFill>
                  <a:srgbClr val="002060"/>
                </a:solidFill>
                <a:latin typeface="Arial Black" pitchFamily="34" charset="0"/>
                <a:ea typeface="Verdana" pitchFamily="34" charset="0"/>
                <a:cs typeface="Verdana" pitchFamily="34" charset="0"/>
              </a:rPr>
              <a:t>			      </a:t>
            </a:r>
            <a:r>
              <a:rPr lang="es-ES" sz="1600" b="1" dirty="0" smtClean="0">
                <a:solidFill>
                  <a:srgbClr val="002060"/>
                </a:solidFill>
                <a:latin typeface="Arial Black" pitchFamily="34" charset="0"/>
                <a:ea typeface="Verdana" pitchFamily="34" charset="0"/>
                <a:cs typeface="Verdana" pitchFamily="34" charset="0"/>
              </a:rPr>
              <a:t>Madrid, 5 de Noviembre de 2015</a:t>
            </a:r>
            <a:endParaRPr lang="es-ES" sz="1600" b="1" dirty="0">
              <a:solidFill>
                <a:srgbClr val="002060"/>
              </a:solidFill>
              <a:latin typeface="Arial Black" pitchFamily="34" charset="0"/>
              <a:ea typeface="Verdana" pitchFamily="34" charset="0"/>
              <a:cs typeface="Verdana" pitchFamily="34" charset="0"/>
            </a:endParaRPr>
          </a:p>
        </p:txBody>
      </p:sp>
      <p:sp>
        <p:nvSpPr>
          <p:cNvPr id="5" name="Text Box 1028"/>
          <p:cNvSpPr txBox="1">
            <a:spLocks noChangeArrowheads="1"/>
          </p:cNvSpPr>
          <p:nvPr/>
        </p:nvSpPr>
        <p:spPr bwMode="auto">
          <a:xfrm>
            <a:off x="533400" y="4731990"/>
            <a:ext cx="8077200" cy="523220"/>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a:p>
            <a:pPr algn="ctr" eaLnBrk="0" hangingPunct="0"/>
            <a:r>
              <a:rPr lang="es-ES" sz="1400" i="1" dirty="0" smtClean="0">
                <a:solidFill>
                  <a:srgbClr val="0000CC"/>
                </a:solidFill>
                <a:latin typeface="Arial" charset="0"/>
              </a:rPr>
              <a:t>Departamento de Inspección Financiera y Tributaria</a:t>
            </a:r>
            <a:endParaRPr lang="es-ES" sz="1400" i="1" dirty="0">
              <a:solidFill>
                <a:srgbClr val="0000CC"/>
              </a:solidFill>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xfrm>
            <a:off x="467544" y="357504"/>
            <a:ext cx="8229600" cy="85725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2400" dirty="0" smtClean="0">
                <a:solidFill>
                  <a:srgbClr val="26557E"/>
                </a:solidFill>
                <a:latin typeface="Arial Black" pitchFamily="34" charset="0"/>
              </a:rPr>
              <a:t>Fuentes </a:t>
            </a:r>
            <a:r>
              <a:rPr lang="es-ES" sz="2400" dirty="0">
                <a:solidFill>
                  <a:srgbClr val="26557E"/>
                </a:solidFill>
                <a:latin typeface="Arial Black" pitchFamily="34" charset="0"/>
              </a:rPr>
              <a:t>de </a:t>
            </a:r>
            <a:r>
              <a:rPr lang="es-ES" sz="2400" dirty="0" smtClean="0">
                <a:solidFill>
                  <a:srgbClr val="26557E"/>
                </a:solidFill>
                <a:latin typeface="Arial Black" pitchFamily="34" charset="0"/>
              </a:rPr>
              <a:t>información: Análisis.</a:t>
            </a:r>
            <a:endParaRPr lang="es-ES" sz="2400" dirty="0">
              <a:solidFill>
                <a:srgbClr val="26557E"/>
              </a:solidFill>
              <a:latin typeface="Arial Black" pitchFamily="34" charset="0"/>
            </a:endParaRPr>
          </a:p>
        </p:txBody>
      </p:sp>
      <p:sp>
        <p:nvSpPr>
          <p:cNvPr id="44" name="43 Forma libre"/>
          <p:cNvSpPr/>
          <p:nvPr/>
        </p:nvSpPr>
        <p:spPr>
          <a:xfrm>
            <a:off x="3898425" y="1707655"/>
            <a:ext cx="769587" cy="702077"/>
          </a:xfrm>
          <a:custGeom>
            <a:avLst/>
            <a:gdLst>
              <a:gd name="connsiteX0" fmla="*/ 371138 w 1066800"/>
              <a:gd name="connsiteY0" fmla="*/ 917986 h 1020184"/>
              <a:gd name="connsiteX1" fmla="*/ 48409 w 1066800"/>
              <a:gd name="connsiteY1" fmla="*/ 444649 h 1020184"/>
              <a:gd name="connsiteX2" fmla="*/ 661595 w 1066800"/>
              <a:gd name="connsiteY2" fmla="*/ 14344 h 1020184"/>
              <a:gd name="connsiteX3" fmla="*/ 1059628 w 1066800"/>
              <a:gd name="connsiteY3" fmla="*/ 530711 h 1020184"/>
              <a:gd name="connsiteX4" fmla="*/ 618564 w 1066800"/>
              <a:gd name="connsiteY4" fmla="*/ 950259 h 1020184"/>
              <a:gd name="connsiteX5" fmla="*/ 586291 w 1066800"/>
              <a:gd name="connsiteY5" fmla="*/ 950259 h 1020184"/>
              <a:gd name="connsiteX0" fmla="*/ 371138 w 1066800"/>
              <a:gd name="connsiteY0" fmla="*/ 917986 h 950259"/>
              <a:gd name="connsiteX1" fmla="*/ 48409 w 1066800"/>
              <a:gd name="connsiteY1" fmla="*/ 444649 h 950259"/>
              <a:gd name="connsiteX2" fmla="*/ 661595 w 1066800"/>
              <a:gd name="connsiteY2" fmla="*/ 14344 h 950259"/>
              <a:gd name="connsiteX3" fmla="*/ 1059628 w 1066800"/>
              <a:gd name="connsiteY3" fmla="*/ 530711 h 950259"/>
              <a:gd name="connsiteX4" fmla="*/ 618564 w 1066800"/>
              <a:gd name="connsiteY4" fmla="*/ 950259 h 950259"/>
              <a:gd name="connsiteX0" fmla="*/ 185569 w 881231"/>
              <a:gd name="connsiteY0" fmla="*/ 916527 h 948800"/>
              <a:gd name="connsiteX1" fmla="*/ 50569 w 881231"/>
              <a:gd name="connsiteY1" fmla="*/ 451942 h 948800"/>
              <a:gd name="connsiteX2" fmla="*/ 476026 w 881231"/>
              <a:gd name="connsiteY2" fmla="*/ 12885 h 948800"/>
              <a:gd name="connsiteX3" fmla="*/ 874059 w 881231"/>
              <a:gd name="connsiteY3" fmla="*/ 529252 h 948800"/>
              <a:gd name="connsiteX4" fmla="*/ 432995 w 881231"/>
              <a:gd name="connsiteY4" fmla="*/ 948800 h 948800"/>
              <a:gd name="connsiteX0" fmla="*/ 185569 w 889791"/>
              <a:gd name="connsiteY0" fmla="*/ 981527 h 1013800"/>
              <a:gd name="connsiteX1" fmla="*/ 50569 w 889791"/>
              <a:gd name="connsiteY1" fmla="*/ 516942 h 1013800"/>
              <a:gd name="connsiteX2" fmla="*/ 338601 w 889791"/>
              <a:gd name="connsiteY2" fmla="*/ 12885 h 1013800"/>
              <a:gd name="connsiteX3" fmla="*/ 874059 w 889791"/>
              <a:gd name="connsiteY3" fmla="*/ 594252 h 1013800"/>
              <a:gd name="connsiteX4" fmla="*/ 432995 w 889791"/>
              <a:gd name="connsiteY4" fmla="*/ 1013800 h 1013800"/>
              <a:gd name="connsiteX0" fmla="*/ 304521 w 1008743"/>
              <a:gd name="connsiteY0" fmla="*/ 969526 h 1001799"/>
              <a:gd name="connsiteX1" fmla="*/ 25505 w 1008743"/>
              <a:gd name="connsiteY1" fmla="*/ 576948 h 1001799"/>
              <a:gd name="connsiteX2" fmla="*/ 457553 w 1008743"/>
              <a:gd name="connsiteY2" fmla="*/ 884 h 1001799"/>
              <a:gd name="connsiteX3" fmla="*/ 993011 w 1008743"/>
              <a:gd name="connsiteY3" fmla="*/ 582251 h 1001799"/>
              <a:gd name="connsiteX4" fmla="*/ 551947 w 1008743"/>
              <a:gd name="connsiteY4" fmla="*/ 1001799 h 1001799"/>
              <a:gd name="connsiteX0" fmla="*/ 304521 w 977341"/>
              <a:gd name="connsiteY0" fmla="*/ 992645 h 1024918"/>
              <a:gd name="connsiteX1" fmla="*/ 25505 w 977341"/>
              <a:gd name="connsiteY1" fmla="*/ 600067 h 1024918"/>
              <a:gd name="connsiteX2" fmla="*/ 457553 w 977341"/>
              <a:gd name="connsiteY2" fmla="*/ 24003 h 1024918"/>
              <a:gd name="connsiteX3" fmla="*/ 961609 w 977341"/>
              <a:gd name="connsiteY3" fmla="*/ 456051 h 1024918"/>
              <a:gd name="connsiteX4" fmla="*/ 551947 w 977341"/>
              <a:gd name="connsiteY4" fmla="*/ 1024918 h 1024918"/>
              <a:gd name="connsiteX0" fmla="*/ 304521 w 977341"/>
              <a:gd name="connsiteY0" fmla="*/ 992645 h 1024918"/>
              <a:gd name="connsiteX1" fmla="*/ 25505 w 977341"/>
              <a:gd name="connsiteY1" fmla="*/ 312035 h 1024918"/>
              <a:gd name="connsiteX2" fmla="*/ 457553 w 977341"/>
              <a:gd name="connsiteY2" fmla="*/ 24003 h 1024918"/>
              <a:gd name="connsiteX3" fmla="*/ 961609 w 977341"/>
              <a:gd name="connsiteY3" fmla="*/ 456051 h 1024918"/>
              <a:gd name="connsiteX4" fmla="*/ 551947 w 977341"/>
              <a:gd name="connsiteY4" fmla="*/ 1024918 h 1024918"/>
              <a:gd name="connsiteX0" fmla="*/ 304521 w 1049349"/>
              <a:gd name="connsiteY0" fmla="*/ 992645 h 1024918"/>
              <a:gd name="connsiteX1" fmla="*/ 25505 w 1049349"/>
              <a:gd name="connsiteY1" fmla="*/ 312035 h 1024918"/>
              <a:gd name="connsiteX2" fmla="*/ 457553 w 1049349"/>
              <a:gd name="connsiteY2" fmla="*/ 24003 h 1024918"/>
              <a:gd name="connsiteX3" fmla="*/ 1033617 w 1049349"/>
              <a:gd name="connsiteY3" fmla="*/ 168019 h 1024918"/>
              <a:gd name="connsiteX4" fmla="*/ 551947 w 1049349"/>
              <a:gd name="connsiteY4" fmla="*/ 1024918 h 1024918"/>
              <a:gd name="connsiteX0" fmla="*/ 304521 w 977341"/>
              <a:gd name="connsiteY0" fmla="*/ 968642 h 1000915"/>
              <a:gd name="connsiteX1" fmla="*/ 25505 w 977341"/>
              <a:gd name="connsiteY1" fmla="*/ 288032 h 1000915"/>
              <a:gd name="connsiteX2" fmla="*/ 457553 w 977341"/>
              <a:gd name="connsiteY2" fmla="*/ 0 h 1000915"/>
              <a:gd name="connsiteX3" fmla="*/ 961609 w 977341"/>
              <a:gd name="connsiteY3" fmla="*/ 288032 h 1000915"/>
              <a:gd name="connsiteX4" fmla="*/ 551947 w 977341"/>
              <a:gd name="connsiteY4" fmla="*/ 1000915 h 1000915"/>
              <a:gd name="connsiteX0" fmla="*/ 304521 w 833325"/>
              <a:gd name="connsiteY0" fmla="*/ 980643 h 1012916"/>
              <a:gd name="connsiteX1" fmla="*/ 25505 w 833325"/>
              <a:gd name="connsiteY1" fmla="*/ 300033 h 1012916"/>
              <a:gd name="connsiteX2" fmla="*/ 457553 w 833325"/>
              <a:gd name="connsiteY2" fmla="*/ 12001 h 1012916"/>
              <a:gd name="connsiteX3" fmla="*/ 817593 w 833325"/>
              <a:gd name="connsiteY3" fmla="*/ 372041 h 1012916"/>
              <a:gd name="connsiteX4" fmla="*/ 551947 w 833325"/>
              <a:gd name="connsiteY4" fmla="*/ 1012916 h 1012916"/>
              <a:gd name="connsiteX0" fmla="*/ 185569 w 714373"/>
              <a:gd name="connsiteY0" fmla="*/ 980643 h 1012916"/>
              <a:gd name="connsiteX1" fmla="*/ 50569 w 714373"/>
              <a:gd name="connsiteY1" fmla="*/ 300033 h 1012916"/>
              <a:gd name="connsiteX2" fmla="*/ 338601 w 714373"/>
              <a:gd name="connsiteY2" fmla="*/ 12001 h 1012916"/>
              <a:gd name="connsiteX3" fmla="*/ 698641 w 714373"/>
              <a:gd name="connsiteY3" fmla="*/ 372041 h 1012916"/>
              <a:gd name="connsiteX4" fmla="*/ 432995 w 714373"/>
              <a:gd name="connsiteY4" fmla="*/ 1012916 h 1012916"/>
              <a:gd name="connsiteX0" fmla="*/ 232513 w 761317"/>
              <a:gd name="connsiteY0" fmla="*/ 980643 h 1012916"/>
              <a:gd name="connsiteX1" fmla="*/ 25505 w 761317"/>
              <a:gd name="connsiteY1" fmla="*/ 300033 h 1012916"/>
              <a:gd name="connsiteX2" fmla="*/ 385545 w 761317"/>
              <a:gd name="connsiteY2" fmla="*/ 12001 h 1012916"/>
              <a:gd name="connsiteX3" fmla="*/ 745585 w 761317"/>
              <a:gd name="connsiteY3" fmla="*/ 372041 h 1012916"/>
              <a:gd name="connsiteX4" fmla="*/ 479939 w 761317"/>
              <a:gd name="connsiteY4" fmla="*/ 1012916 h 1012916"/>
              <a:gd name="connsiteX0" fmla="*/ 232513 w 689309"/>
              <a:gd name="connsiteY0" fmla="*/ 968642 h 1000915"/>
              <a:gd name="connsiteX1" fmla="*/ 25505 w 689309"/>
              <a:gd name="connsiteY1" fmla="*/ 288032 h 1000915"/>
              <a:gd name="connsiteX2" fmla="*/ 385545 w 689309"/>
              <a:gd name="connsiteY2" fmla="*/ 0 h 1000915"/>
              <a:gd name="connsiteX3" fmla="*/ 673577 w 689309"/>
              <a:gd name="connsiteY3" fmla="*/ 288032 h 1000915"/>
              <a:gd name="connsiteX4" fmla="*/ 479939 w 689309"/>
              <a:gd name="connsiteY4" fmla="*/ 1000915 h 1000915"/>
              <a:gd name="connsiteX0" fmla="*/ 232513 w 689309"/>
              <a:gd name="connsiteY0" fmla="*/ 896634 h 928907"/>
              <a:gd name="connsiteX1" fmla="*/ 25505 w 689309"/>
              <a:gd name="connsiteY1" fmla="*/ 216024 h 928907"/>
              <a:gd name="connsiteX2" fmla="*/ 385545 w 689309"/>
              <a:gd name="connsiteY2" fmla="*/ 0 h 928907"/>
              <a:gd name="connsiteX3" fmla="*/ 673577 w 689309"/>
              <a:gd name="connsiteY3" fmla="*/ 216024 h 928907"/>
              <a:gd name="connsiteX4" fmla="*/ 479939 w 689309"/>
              <a:gd name="connsiteY4" fmla="*/ 928907 h 928907"/>
              <a:gd name="connsiteX0" fmla="*/ 232513 w 689309"/>
              <a:gd name="connsiteY0" fmla="*/ 896634 h 928907"/>
              <a:gd name="connsiteX1" fmla="*/ 25505 w 689309"/>
              <a:gd name="connsiteY1" fmla="*/ 216024 h 928907"/>
              <a:gd name="connsiteX2" fmla="*/ 385545 w 689309"/>
              <a:gd name="connsiteY2" fmla="*/ 0 h 928907"/>
              <a:gd name="connsiteX3" fmla="*/ 673577 w 689309"/>
              <a:gd name="connsiteY3" fmla="*/ 216024 h 928907"/>
              <a:gd name="connsiteX4" fmla="*/ 479939 w 689309"/>
              <a:gd name="connsiteY4" fmla="*/ 928907 h 928907"/>
              <a:gd name="connsiteX0" fmla="*/ 220512 w 689310"/>
              <a:gd name="connsiteY0" fmla="*/ 896634 h 928907"/>
              <a:gd name="connsiteX1" fmla="*/ 13504 w 689310"/>
              <a:gd name="connsiteY1" fmla="*/ 216024 h 928907"/>
              <a:gd name="connsiteX2" fmla="*/ 301536 w 689310"/>
              <a:gd name="connsiteY2" fmla="*/ 0 h 928907"/>
              <a:gd name="connsiteX3" fmla="*/ 661576 w 689310"/>
              <a:gd name="connsiteY3" fmla="*/ 216024 h 928907"/>
              <a:gd name="connsiteX4" fmla="*/ 467938 w 689310"/>
              <a:gd name="connsiteY4" fmla="*/ 928907 h 928907"/>
              <a:gd name="connsiteX0" fmla="*/ 232513 w 689309"/>
              <a:gd name="connsiteY0" fmla="*/ 896634 h 928907"/>
              <a:gd name="connsiteX1" fmla="*/ 25505 w 689309"/>
              <a:gd name="connsiteY1" fmla="*/ 216024 h 928907"/>
              <a:gd name="connsiteX2" fmla="*/ 385544 w 689309"/>
              <a:gd name="connsiteY2" fmla="*/ 0 h 928907"/>
              <a:gd name="connsiteX3" fmla="*/ 673577 w 689309"/>
              <a:gd name="connsiteY3" fmla="*/ 216024 h 928907"/>
              <a:gd name="connsiteX4" fmla="*/ 479939 w 689309"/>
              <a:gd name="connsiteY4" fmla="*/ 928907 h 928907"/>
              <a:gd name="connsiteX0" fmla="*/ 232513 w 697580"/>
              <a:gd name="connsiteY0" fmla="*/ 896634 h 936104"/>
              <a:gd name="connsiteX1" fmla="*/ 25505 w 697580"/>
              <a:gd name="connsiteY1" fmla="*/ 216024 h 936104"/>
              <a:gd name="connsiteX2" fmla="*/ 385544 w 697580"/>
              <a:gd name="connsiteY2" fmla="*/ 0 h 936104"/>
              <a:gd name="connsiteX3" fmla="*/ 673577 w 697580"/>
              <a:gd name="connsiteY3" fmla="*/ 216024 h 936104"/>
              <a:gd name="connsiteX4" fmla="*/ 529561 w 697580"/>
              <a:gd name="connsiteY4" fmla="*/ 936104 h 936104"/>
              <a:gd name="connsiteX0" fmla="*/ 232513 w 769587"/>
              <a:gd name="connsiteY0" fmla="*/ 896634 h 936104"/>
              <a:gd name="connsiteX1" fmla="*/ 25505 w 769587"/>
              <a:gd name="connsiteY1" fmla="*/ 216024 h 936104"/>
              <a:gd name="connsiteX2" fmla="*/ 385544 w 769587"/>
              <a:gd name="connsiteY2" fmla="*/ 0 h 936104"/>
              <a:gd name="connsiteX3" fmla="*/ 745584 w 769587"/>
              <a:gd name="connsiteY3" fmla="*/ 216023 h 936104"/>
              <a:gd name="connsiteX4" fmla="*/ 529561 w 769587"/>
              <a:gd name="connsiteY4" fmla="*/ 936104 h 936104"/>
              <a:gd name="connsiteX0" fmla="*/ 232513 w 769587"/>
              <a:gd name="connsiteY0" fmla="*/ 896634 h 936103"/>
              <a:gd name="connsiteX1" fmla="*/ 25505 w 769587"/>
              <a:gd name="connsiteY1" fmla="*/ 216024 h 936103"/>
              <a:gd name="connsiteX2" fmla="*/ 385544 w 769587"/>
              <a:gd name="connsiteY2" fmla="*/ 0 h 936103"/>
              <a:gd name="connsiteX3" fmla="*/ 745584 w 769587"/>
              <a:gd name="connsiteY3" fmla="*/ 216023 h 936103"/>
              <a:gd name="connsiteX4" fmla="*/ 529560 w 769587"/>
              <a:gd name="connsiteY4" fmla="*/ 936103 h 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87" h="936103">
                <a:moveTo>
                  <a:pt x="232513" y="896634"/>
                </a:moveTo>
                <a:cubicBezTo>
                  <a:pt x="46944" y="735269"/>
                  <a:pt x="0" y="365463"/>
                  <a:pt x="25505" y="216024"/>
                </a:cubicBezTo>
                <a:cubicBezTo>
                  <a:pt x="51010" y="66585"/>
                  <a:pt x="265531" y="0"/>
                  <a:pt x="385544" y="0"/>
                </a:cubicBezTo>
                <a:cubicBezTo>
                  <a:pt x="505557" y="0"/>
                  <a:pt x="721581" y="60006"/>
                  <a:pt x="745584" y="216023"/>
                </a:cubicBezTo>
                <a:cubicBezTo>
                  <a:pt x="769587" y="372040"/>
                  <a:pt x="608449" y="866178"/>
                  <a:pt x="529560" y="936103"/>
                </a:cubicBezTo>
              </a:path>
            </a:pathLst>
          </a:custGeom>
          <a:ln w="635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 name="44 CuadroTexto"/>
          <p:cNvSpPr txBox="1"/>
          <p:nvPr/>
        </p:nvSpPr>
        <p:spPr>
          <a:xfrm>
            <a:off x="3707905" y="1275606"/>
            <a:ext cx="3007683" cy="369332"/>
          </a:xfrm>
          <a:prstGeom prst="rect">
            <a:avLst/>
          </a:prstGeom>
          <a:noFill/>
        </p:spPr>
        <p:txBody>
          <a:bodyPr wrap="none" rtlCol="0">
            <a:spAutoFit/>
          </a:bodyPr>
          <a:lstStyle/>
          <a:p>
            <a:r>
              <a:rPr lang="es-ES" dirty="0" smtClean="0">
                <a:solidFill>
                  <a:srgbClr val="002060"/>
                </a:solidFill>
                <a:latin typeface="Arial Black" pitchFamily="34" charset="0"/>
                <a:cs typeface="Arial" pitchFamily="34" charset="0"/>
              </a:rPr>
              <a:t>Declaraciones propias</a:t>
            </a:r>
            <a:endParaRPr lang="es-ES" dirty="0">
              <a:solidFill>
                <a:srgbClr val="002060"/>
              </a:solidFill>
              <a:latin typeface="Arial Black" pitchFamily="34" charset="0"/>
              <a:cs typeface="Arial" pitchFamily="34" charset="0"/>
            </a:endParaRPr>
          </a:p>
        </p:txBody>
      </p:sp>
      <p:cxnSp>
        <p:nvCxnSpPr>
          <p:cNvPr id="47" name="46 Conector recto de flecha"/>
          <p:cNvCxnSpPr/>
          <p:nvPr/>
        </p:nvCxnSpPr>
        <p:spPr>
          <a:xfrm flipH="1">
            <a:off x="4716016" y="2355726"/>
            <a:ext cx="1152128" cy="270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5868145" y="1923678"/>
            <a:ext cx="3524619" cy="923330"/>
          </a:xfrm>
          <a:prstGeom prst="rect">
            <a:avLst/>
          </a:prstGeom>
          <a:noFill/>
        </p:spPr>
        <p:txBody>
          <a:bodyPr wrap="none" rtlCol="0">
            <a:spAutoFit/>
          </a:bodyPr>
          <a:lstStyle/>
          <a:p>
            <a:r>
              <a:rPr lang="es-ES" dirty="0" smtClean="0">
                <a:solidFill>
                  <a:srgbClr val="002060"/>
                </a:solidFill>
                <a:latin typeface="Arial Black" pitchFamily="34" charset="0"/>
              </a:rPr>
              <a:t>Declaraciones de terceros</a:t>
            </a:r>
          </a:p>
          <a:p>
            <a:pPr>
              <a:buFont typeface="Arial" pitchFamily="34" charset="0"/>
              <a:buChar char="•"/>
            </a:pPr>
            <a:r>
              <a:rPr lang="es-ES" dirty="0" smtClean="0">
                <a:solidFill>
                  <a:srgbClr val="002060"/>
                </a:solidFill>
                <a:latin typeface="Arial Black" pitchFamily="34" charset="0"/>
              </a:rPr>
              <a:t>Imputadas</a:t>
            </a:r>
          </a:p>
          <a:p>
            <a:pPr>
              <a:buFont typeface="Arial" pitchFamily="34" charset="0"/>
              <a:buChar char="•"/>
            </a:pPr>
            <a:r>
              <a:rPr lang="es-ES" dirty="0" smtClean="0">
                <a:solidFill>
                  <a:srgbClr val="002060"/>
                </a:solidFill>
                <a:latin typeface="Arial Black" pitchFamily="34" charset="0"/>
              </a:rPr>
              <a:t>Informadas</a:t>
            </a:r>
            <a:endParaRPr lang="es-ES" dirty="0">
              <a:solidFill>
                <a:srgbClr val="002060"/>
              </a:solidFill>
              <a:latin typeface="Arial Black" pitchFamily="34" charset="0"/>
            </a:endParaRPr>
          </a:p>
        </p:txBody>
      </p:sp>
      <p:cxnSp>
        <p:nvCxnSpPr>
          <p:cNvPr id="50" name="49 Conector recto de flecha"/>
          <p:cNvCxnSpPr/>
          <p:nvPr/>
        </p:nvCxnSpPr>
        <p:spPr>
          <a:xfrm flipH="1" flipV="1">
            <a:off x="4644008" y="3219822"/>
            <a:ext cx="1008112" cy="37804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5937738" y="3075806"/>
            <a:ext cx="3206262" cy="646331"/>
          </a:xfrm>
          <a:prstGeom prst="rect">
            <a:avLst/>
          </a:prstGeom>
          <a:noFill/>
        </p:spPr>
        <p:txBody>
          <a:bodyPr wrap="none" rtlCol="0">
            <a:spAutoFit/>
          </a:bodyPr>
          <a:lstStyle/>
          <a:p>
            <a:r>
              <a:rPr lang="es-ES" dirty="0" smtClean="0">
                <a:solidFill>
                  <a:srgbClr val="002060"/>
                </a:solidFill>
                <a:latin typeface="Arial Black" pitchFamily="34" charset="0"/>
              </a:rPr>
              <a:t>Intercambios con otras </a:t>
            </a:r>
          </a:p>
          <a:p>
            <a:r>
              <a:rPr lang="es-ES" dirty="0" smtClean="0">
                <a:solidFill>
                  <a:srgbClr val="002060"/>
                </a:solidFill>
                <a:latin typeface="Arial Black" pitchFamily="34" charset="0"/>
              </a:rPr>
              <a:t>Administraciones</a:t>
            </a:r>
            <a:endParaRPr lang="es-ES" dirty="0">
              <a:solidFill>
                <a:srgbClr val="002060"/>
              </a:solidFill>
              <a:latin typeface="Arial Black" pitchFamily="34" charset="0"/>
            </a:endParaRPr>
          </a:p>
        </p:txBody>
      </p:sp>
      <p:cxnSp>
        <p:nvCxnSpPr>
          <p:cNvPr id="53" name="52 Conector recto de flecha"/>
          <p:cNvCxnSpPr/>
          <p:nvPr/>
        </p:nvCxnSpPr>
        <p:spPr>
          <a:xfrm flipV="1">
            <a:off x="3131840" y="3381840"/>
            <a:ext cx="792088" cy="64807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1040264" y="3867894"/>
            <a:ext cx="3531736" cy="923330"/>
          </a:xfrm>
          <a:prstGeom prst="rect">
            <a:avLst/>
          </a:prstGeom>
          <a:noFill/>
        </p:spPr>
        <p:txBody>
          <a:bodyPr wrap="none" rtlCol="0">
            <a:spAutoFit/>
          </a:bodyPr>
          <a:lstStyle/>
          <a:p>
            <a:r>
              <a:rPr lang="es-ES" dirty="0" smtClean="0">
                <a:solidFill>
                  <a:srgbClr val="002060"/>
                </a:solidFill>
                <a:latin typeface="Arial Black" pitchFamily="34" charset="0"/>
              </a:rPr>
              <a:t>Obtenido por los actuarios</a:t>
            </a:r>
          </a:p>
          <a:p>
            <a:pPr>
              <a:buFont typeface="Arial" pitchFamily="34" charset="0"/>
              <a:buChar char="•"/>
            </a:pPr>
            <a:r>
              <a:rPr lang="es-ES" dirty="0" smtClean="0">
                <a:solidFill>
                  <a:srgbClr val="002060"/>
                </a:solidFill>
                <a:latin typeface="Arial Black" pitchFamily="34" charset="0"/>
              </a:rPr>
              <a:t>Requerimientos</a:t>
            </a:r>
          </a:p>
          <a:p>
            <a:pPr>
              <a:buFont typeface="Arial" pitchFamily="34" charset="0"/>
              <a:buChar char="•"/>
            </a:pPr>
            <a:r>
              <a:rPr lang="es-ES" dirty="0" smtClean="0">
                <a:solidFill>
                  <a:srgbClr val="002060"/>
                </a:solidFill>
                <a:latin typeface="Arial Black" pitchFamily="34" charset="0"/>
              </a:rPr>
              <a:t>Registros</a:t>
            </a:r>
            <a:endParaRPr lang="es-ES" dirty="0">
              <a:solidFill>
                <a:srgbClr val="002060"/>
              </a:solidFill>
              <a:latin typeface="Arial Black" pitchFamily="34" charset="0"/>
            </a:endParaRPr>
          </a:p>
        </p:txBody>
      </p:sp>
      <p:cxnSp>
        <p:nvCxnSpPr>
          <p:cNvPr id="57" name="56 Conector recto de flecha"/>
          <p:cNvCxnSpPr/>
          <p:nvPr/>
        </p:nvCxnSpPr>
        <p:spPr>
          <a:xfrm>
            <a:off x="2555776" y="2679762"/>
            <a:ext cx="1296144" cy="2160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755577" y="1815666"/>
            <a:ext cx="2812245" cy="369332"/>
          </a:xfrm>
          <a:prstGeom prst="rect">
            <a:avLst/>
          </a:prstGeom>
          <a:noFill/>
        </p:spPr>
        <p:txBody>
          <a:bodyPr wrap="none" rtlCol="0">
            <a:spAutoFit/>
          </a:bodyPr>
          <a:lstStyle/>
          <a:p>
            <a:r>
              <a:rPr lang="es-ES" dirty="0" smtClean="0">
                <a:solidFill>
                  <a:srgbClr val="002060"/>
                </a:solidFill>
                <a:latin typeface="Arial Black" pitchFamily="34" charset="0"/>
              </a:rPr>
              <a:t>Obtenida de Internet</a:t>
            </a:r>
            <a:endParaRPr lang="es-ES" dirty="0">
              <a:solidFill>
                <a:srgbClr val="002060"/>
              </a:solidFill>
              <a:latin typeface="Arial Black" pitchFamily="34" charset="0"/>
            </a:endParaRPr>
          </a:p>
        </p:txBody>
      </p:sp>
      <p:pic>
        <p:nvPicPr>
          <p:cNvPr id="2052" name="Picture 4"/>
          <p:cNvPicPr>
            <a:picLocks noChangeAspect="1" noChangeArrowheads="1"/>
          </p:cNvPicPr>
          <p:nvPr/>
        </p:nvPicPr>
        <p:blipFill>
          <a:blip r:embed="rId4" cstate="print"/>
          <a:srcRect l="2041" t="26786" r="2041" b="11990"/>
          <a:stretch>
            <a:fillRect/>
          </a:stretch>
        </p:blipFill>
        <p:spPr bwMode="auto">
          <a:xfrm>
            <a:off x="107504" y="2301720"/>
            <a:ext cx="2699792" cy="103396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t="8164" b="7996"/>
          <a:stretch>
            <a:fillRect/>
          </a:stretch>
        </p:blipFill>
        <p:spPr bwMode="auto">
          <a:xfrm>
            <a:off x="6444208" y="3651870"/>
            <a:ext cx="2304256" cy="1159139"/>
          </a:xfrm>
          <a:prstGeom prst="rect">
            <a:avLst/>
          </a:prstGeom>
          <a:noFill/>
          <a:ln w="9525">
            <a:noFill/>
            <a:miter lim="800000"/>
            <a:headEnd/>
            <a:tailEnd/>
          </a:ln>
        </p:spPr>
      </p:pic>
      <p:pic>
        <p:nvPicPr>
          <p:cNvPr id="63" name="Picture 39"/>
          <p:cNvPicPr>
            <a:picLocks noChangeAspect="1"/>
          </p:cNvPicPr>
          <p:nvPr/>
        </p:nvPicPr>
        <p:blipFill>
          <a:blip r:embed="rId6" cstate="print"/>
          <a:srcRect/>
          <a:stretch>
            <a:fillRect/>
          </a:stretch>
        </p:blipFill>
        <p:spPr bwMode="auto">
          <a:xfrm>
            <a:off x="3923928" y="2571751"/>
            <a:ext cx="814462" cy="585245"/>
          </a:xfrm>
          <a:prstGeom prst="rect">
            <a:avLst/>
          </a:prstGeom>
          <a:noFill/>
          <a:ln w="9525">
            <a:noFill/>
            <a:miter lim="800000"/>
            <a:headEnd/>
            <a:tailEnd/>
          </a:ln>
        </p:spPr>
      </p:pic>
      <p:pic>
        <p:nvPicPr>
          <p:cNvPr id="64" name="Picture 5"/>
          <p:cNvPicPr>
            <a:picLocks noChangeAspect="1" noChangeArrowheads="1"/>
          </p:cNvPicPr>
          <p:nvPr/>
        </p:nvPicPr>
        <p:blipFill>
          <a:blip r:embed="rId7" cstate="print"/>
          <a:srcRect/>
          <a:stretch>
            <a:fillRect/>
          </a:stretch>
        </p:blipFill>
        <p:spPr bwMode="auto">
          <a:xfrm>
            <a:off x="7164288" y="1113588"/>
            <a:ext cx="1439044" cy="835915"/>
          </a:xfrm>
          <a:prstGeom prst="rect">
            <a:avLst/>
          </a:prstGeom>
          <a:noFill/>
          <a:ln w="9525">
            <a:noFill/>
            <a:miter lim="800000"/>
            <a:headEnd/>
            <a:tailEnd/>
          </a:ln>
          <a:effectLst/>
        </p:spPr>
      </p:pic>
      <p:pic>
        <p:nvPicPr>
          <p:cNvPr id="65" name="Picture 12"/>
          <p:cNvPicPr>
            <a:picLocks noChangeAspect="1" noChangeArrowheads="1"/>
          </p:cNvPicPr>
          <p:nvPr/>
        </p:nvPicPr>
        <p:blipFill>
          <a:blip r:embed="rId8" cstate="print"/>
          <a:srcRect/>
          <a:stretch>
            <a:fillRect/>
          </a:stretch>
        </p:blipFill>
        <p:spPr bwMode="auto">
          <a:xfrm>
            <a:off x="4572000" y="4083918"/>
            <a:ext cx="949305" cy="712220"/>
          </a:xfrm>
          <a:prstGeom prst="rect">
            <a:avLst/>
          </a:prstGeom>
          <a:noFill/>
          <a:ln w="9525" algn="ctr">
            <a:noFill/>
            <a:miter lim="800000"/>
            <a:headEnd/>
            <a:tailEnd/>
          </a:ln>
          <a:effectLst/>
        </p:spPr>
      </p:pic>
      <p:pic>
        <p:nvPicPr>
          <p:cNvPr id="66" name="Picture 18"/>
          <p:cNvPicPr>
            <a:picLocks noChangeAspect="1" noChangeArrowheads="1"/>
          </p:cNvPicPr>
          <p:nvPr/>
        </p:nvPicPr>
        <p:blipFill>
          <a:blip r:embed="rId9" cstate="print"/>
          <a:srcRect/>
          <a:stretch>
            <a:fillRect/>
          </a:stretch>
        </p:blipFill>
        <p:spPr bwMode="auto">
          <a:xfrm>
            <a:off x="2915817" y="1167594"/>
            <a:ext cx="761319" cy="504305"/>
          </a:xfrm>
          <a:prstGeom prst="rect">
            <a:avLst/>
          </a:prstGeom>
          <a:noFill/>
          <a:ln w="9525" algn="ctr">
            <a:noFill/>
            <a:miter lim="800000"/>
            <a:headEnd/>
            <a:tailEnd/>
          </a:ln>
          <a:effectLst/>
        </p:spPr>
      </p:pic>
      <p:sp>
        <p:nvSpPr>
          <p:cNvPr id="21"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2400" dirty="0" smtClean="0">
                <a:solidFill>
                  <a:srgbClr val="26557E"/>
                </a:solidFill>
                <a:latin typeface="Arial Black" pitchFamily="34" charset="0"/>
              </a:rPr>
              <a:t>Fuentes </a:t>
            </a:r>
            <a:r>
              <a:rPr lang="es-ES" sz="2400" dirty="0">
                <a:solidFill>
                  <a:srgbClr val="26557E"/>
                </a:solidFill>
                <a:latin typeface="Arial Black" pitchFamily="34" charset="0"/>
              </a:rPr>
              <a:t>de </a:t>
            </a:r>
            <a:r>
              <a:rPr lang="es-ES" sz="2400" dirty="0" smtClean="0">
                <a:solidFill>
                  <a:srgbClr val="26557E"/>
                </a:solidFill>
                <a:latin typeface="Arial Black" pitchFamily="34" charset="0"/>
              </a:rPr>
              <a:t>información: Análisis.</a:t>
            </a:r>
            <a:endParaRPr lang="es-ES" sz="2400" dirty="0">
              <a:solidFill>
                <a:srgbClr val="26557E"/>
              </a:solidFill>
              <a:latin typeface="Arial Black" pitchFamily="34" charset="0"/>
            </a:endParaRPr>
          </a:p>
        </p:txBody>
      </p:sp>
      <p:sp>
        <p:nvSpPr>
          <p:cNvPr id="44" name="43 Forma libre"/>
          <p:cNvSpPr/>
          <p:nvPr/>
        </p:nvSpPr>
        <p:spPr>
          <a:xfrm>
            <a:off x="3898425" y="1707655"/>
            <a:ext cx="769587" cy="702077"/>
          </a:xfrm>
          <a:custGeom>
            <a:avLst/>
            <a:gdLst>
              <a:gd name="connsiteX0" fmla="*/ 371138 w 1066800"/>
              <a:gd name="connsiteY0" fmla="*/ 917986 h 1020184"/>
              <a:gd name="connsiteX1" fmla="*/ 48409 w 1066800"/>
              <a:gd name="connsiteY1" fmla="*/ 444649 h 1020184"/>
              <a:gd name="connsiteX2" fmla="*/ 661595 w 1066800"/>
              <a:gd name="connsiteY2" fmla="*/ 14344 h 1020184"/>
              <a:gd name="connsiteX3" fmla="*/ 1059628 w 1066800"/>
              <a:gd name="connsiteY3" fmla="*/ 530711 h 1020184"/>
              <a:gd name="connsiteX4" fmla="*/ 618564 w 1066800"/>
              <a:gd name="connsiteY4" fmla="*/ 950259 h 1020184"/>
              <a:gd name="connsiteX5" fmla="*/ 586291 w 1066800"/>
              <a:gd name="connsiteY5" fmla="*/ 950259 h 1020184"/>
              <a:gd name="connsiteX0" fmla="*/ 371138 w 1066800"/>
              <a:gd name="connsiteY0" fmla="*/ 917986 h 950259"/>
              <a:gd name="connsiteX1" fmla="*/ 48409 w 1066800"/>
              <a:gd name="connsiteY1" fmla="*/ 444649 h 950259"/>
              <a:gd name="connsiteX2" fmla="*/ 661595 w 1066800"/>
              <a:gd name="connsiteY2" fmla="*/ 14344 h 950259"/>
              <a:gd name="connsiteX3" fmla="*/ 1059628 w 1066800"/>
              <a:gd name="connsiteY3" fmla="*/ 530711 h 950259"/>
              <a:gd name="connsiteX4" fmla="*/ 618564 w 1066800"/>
              <a:gd name="connsiteY4" fmla="*/ 950259 h 950259"/>
              <a:gd name="connsiteX0" fmla="*/ 185569 w 881231"/>
              <a:gd name="connsiteY0" fmla="*/ 916527 h 948800"/>
              <a:gd name="connsiteX1" fmla="*/ 50569 w 881231"/>
              <a:gd name="connsiteY1" fmla="*/ 451942 h 948800"/>
              <a:gd name="connsiteX2" fmla="*/ 476026 w 881231"/>
              <a:gd name="connsiteY2" fmla="*/ 12885 h 948800"/>
              <a:gd name="connsiteX3" fmla="*/ 874059 w 881231"/>
              <a:gd name="connsiteY3" fmla="*/ 529252 h 948800"/>
              <a:gd name="connsiteX4" fmla="*/ 432995 w 881231"/>
              <a:gd name="connsiteY4" fmla="*/ 948800 h 948800"/>
              <a:gd name="connsiteX0" fmla="*/ 185569 w 889791"/>
              <a:gd name="connsiteY0" fmla="*/ 981527 h 1013800"/>
              <a:gd name="connsiteX1" fmla="*/ 50569 w 889791"/>
              <a:gd name="connsiteY1" fmla="*/ 516942 h 1013800"/>
              <a:gd name="connsiteX2" fmla="*/ 338601 w 889791"/>
              <a:gd name="connsiteY2" fmla="*/ 12885 h 1013800"/>
              <a:gd name="connsiteX3" fmla="*/ 874059 w 889791"/>
              <a:gd name="connsiteY3" fmla="*/ 594252 h 1013800"/>
              <a:gd name="connsiteX4" fmla="*/ 432995 w 889791"/>
              <a:gd name="connsiteY4" fmla="*/ 1013800 h 1013800"/>
              <a:gd name="connsiteX0" fmla="*/ 304521 w 1008743"/>
              <a:gd name="connsiteY0" fmla="*/ 969526 h 1001799"/>
              <a:gd name="connsiteX1" fmla="*/ 25505 w 1008743"/>
              <a:gd name="connsiteY1" fmla="*/ 576948 h 1001799"/>
              <a:gd name="connsiteX2" fmla="*/ 457553 w 1008743"/>
              <a:gd name="connsiteY2" fmla="*/ 884 h 1001799"/>
              <a:gd name="connsiteX3" fmla="*/ 993011 w 1008743"/>
              <a:gd name="connsiteY3" fmla="*/ 582251 h 1001799"/>
              <a:gd name="connsiteX4" fmla="*/ 551947 w 1008743"/>
              <a:gd name="connsiteY4" fmla="*/ 1001799 h 1001799"/>
              <a:gd name="connsiteX0" fmla="*/ 304521 w 977341"/>
              <a:gd name="connsiteY0" fmla="*/ 992645 h 1024918"/>
              <a:gd name="connsiteX1" fmla="*/ 25505 w 977341"/>
              <a:gd name="connsiteY1" fmla="*/ 600067 h 1024918"/>
              <a:gd name="connsiteX2" fmla="*/ 457553 w 977341"/>
              <a:gd name="connsiteY2" fmla="*/ 24003 h 1024918"/>
              <a:gd name="connsiteX3" fmla="*/ 961609 w 977341"/>
              <a:gd name="connsiteY3" fmla="*/ 456051 h 1024918"/>
              <a:gd name="connsiteX4" fmla="*/ 551947 w 977341"/>
              <a:gd name="connsiteY4" fmla="*/ 1024918 h 1024918"/>
              <a:gd name="connsiteX0" fmla="*/ 304521 w 977341"/>
              <a:gd name="connsiteY0" fmla="*/ 992645 h 1024918"/>
              <a:gd name="connsiteX1" fmla="*/ 25505 w 977341"/>
              <a:gd name="connsiteY1" fmla="*/ 312035 h 1024918"/>
              <a:gd name="connsiteX2" fmla="*/ 457553 w 977341"/>
              <a:gd name="connsiteY2" fmla="*/ 24003 h 1024918"/>
              <a:gd name="connsiteX3" fmla="*/ 961609 w 977341"/>
              <a:gd name="connsiteY3" fmla="*/ 456051 h 1024918"/>
              <a:gd name="connsiteX4" fmla="*/ 551947 w 977341"/>
              <a:gd name="connsiteY4" fmla="*/ 1024918 h 1024918"/>
              <a:gd name="connsiteX0" fmla="*/ 304521 w 1049349"/>
              <a:gd name="connsiteY0" fmla="*/ 992645 h 1024918"/>
              <a:gd name="connsiteX1" fmla="*/ 25505 w 1049349"/>
              <a:gd name="connsiteY1" fmla="*/ 312035 h 1024918"/>
              <a:gd name="connsiteX2" fmla="*/ 457553 w 1049349"/>
              <a:gd name="connsiteY2" fmla="*/ 24003 h 1024918"/>
              <a:gd name="connsiteX3" fmla="*/ 1033617 w 1049349"/>
              <a:gd name="connsiteY3" fmla="*/ 168019 h 1024918"/>
              <a:gd name="connsiteX4" fmla="*/ 551947 w 1049349"/>
              <a:gd name="connsiteY4" fmla="*/ 1024918 h 1024918"/>
              <a:gd name="connsiteX0" fmla="*/ 304521 w 977341"/>
              <a:gd name="connsiteY0" fmla="*/ 968642 h 1000915"/>
              <a:gd name="connsiteX1" fmla="*/ 25505 w 977341"/>
              <a:gd name="connsiteY1" fmla="*/ 288032 h 1000915"/>
              <a:gd name="connsiteX2" fmla="*/ 457553 w 977341"/>
              <a:gd name="connsiteY2" fmla="*/ 0 h 1000915"/>
              <a:gd name="connsiteX3" fmla="*/ 961609 w 977341"/>
              <a:gd name="connsiteY3" fmla="*/ 288032 h 1000915"/>
              <a:gd name="connsiteX4" fmla="*/ 551947 w 977341"/>
              <a:gd name="connsiteY4" fmla="*/ 1000915 h 1000915"/>
              <a:gd name="connsiteX0" fmla="*/ 304521 w 833325"/>
              <a:gd name="connsiteY0" fmla="*/ 980643 h 1012916"/>
              <a:gd name="connsiteX1" fmla="*/ 25505 w 833325"/>
              <a:gd name="connsiteY1" fmla="*/ 300033 h 1012916"/>
              <a:gd name="connsiteX2" fmla="*/ 457553 w 833325"/>
              <a:gd name="connsiteY2" fmla="*/ 12001 h 1012916"/>
              <a:gd name="connsiteX3" fmla="*/ 817593 w 833325"/>
              <a:gd name="connsiteY3" fmla="*/ 372041 h 1012916"/>
              <a:gd name="connsiteX4" fmla="*/ 551947 w 833325"/>
              <a:gd name="connsiteY4" fmla="*/ 1012916 h 1012916"/>
              <a:gd name="connsiteX0" fmla="*/ 185569 w 714373"/>
              <a:gd name="connsiteY0" fmla="*/ 980643 h 1012916"/>
              <a:gd name="connsiteX1" fmla="*/ 50569 w 714373"/>
              <a:gd name="connsiteY1" fmla="*/ 300033 h 1012916"/>
              <a:gd name="connsiteX2" fmla="*/ 338601 w 714373"/>
              <a:gd name="connsiteY2" fmla="*/ 12001 h 1012916"/>
              <a:gd name="connsiteX3" fmla="*/ 698641 w 714373"/>
              <a:gd name="connsiteY3" fmla="*/ 372041 h 1012916"/>
              <a:gd name="connsiteX4" fmla="*/ 432995 w 714373"/>
              <a:gd name="connsiteY4" fmla="*/ 1012916 h 1012916"/>
              <a:gd name="connsiteX0" fmla="*/ 232513 w 761317"/>
              <a:gd name="connsiteY0" fmla="*/ 980643 h 1012916"/>
              <a:gd name="connsiteX1" fmla="*/ 25505 w 761317"/>
              <a:gd name="connsiteY1" fmla="*/ 300033 h 1012916"/>
              <a:gd name="connsiteX2" fmla="*/ 385545 w 761317"/>
              <a:gd name="connsiteY2" fmla="*/ 12001 h 1012916"/>
              <a:gd name="connsiteX3" fmla="*/ 745585 w 761317"/>
              <a:gd name="connsiteY3" fmla="*/ 372041 h 1012916"/>
              <a:gd name="connsiteX4" fmla="*/ 479939 w 761317"/>
              <a:gd name="connsiteY4" fmla="*/ 1012916 h 1012916"/>
              <a:gd name="connsiteX0" fmla="*/ 232513 w 689309"/>
              <a:gd name="connsiteY0" fmla="*/ 968642 h 1000915"/>
              <a:gd name="connsiteX1" fmla="*/ 25505 w 689309"/>
              <a:gd name="connsiteY1" fmla="*/ 288032 h 1000915"/>
              <a:gd name="connsiteX2" fmla="*/ 385545 w 689309"/>
              <a:gd name="connsiteY2" fmla="*/ 0 h 1000915"/>
              <a:gd name="connsiteX3" fmla="*/ 673577 w 689309"/>
              <a:gd name="connsiteY3" fmla="*/ 288032 h 1000915"/>
              <a:gd name="connsiteX4" fmla="*/ 479939 w 689309"/>
              <a:gd name="connsiteY4" fmla="*/ 1000915 h 1000915"/>
              <a:gd name="connsiteX0" fmla="*/ 232513 w 689309"/>
              <a:gd name="connsiteY0" fmla="*/ 896634 h 928907"/>
              <a:gd name="connsiteX1" fmla="*/ 25505 w 689309"/>
              <a:gd name="connsiteY1" fmla="*/ 216024 h 928907"/>
              <a:gd name="connsiteX2" fmla="*/ 385545 w 689309"/>
              <a:gd name="connsiteY2" fmla="*/ 0 h 928907"/>
              <a:gd name="connsiteX3" fmla="*/ 673577 w 689309"/>
              <a:gd name="connsiteY3" fmla="*/ 216024 h 928907"/>
              <a:gd name="connsiteX4" fmla="*/ 479939 w 689309"/>
              <a:gd name="connsiteY4" fmla="*/ 928907 h 928907"/>
              <a:gd name="connsiteX0" fmla="*/ 232513 w 689309"/>
              <a:gd name="connsiteY0" fmla="*/ 896634 h 928907"/>
              <a:gd name="connsiteX1" fmla="*/ 25505 w 689309"/>
              <a:gd name="connsiteY1" fmla="*/ 216024 h 928907"/>
              <a:gd name="connsiteX2" fmla="*/ 385545 w 689309"/>
              <a:gd name="connsiteY2" fmla="*/ 0 h 928907"/>
              <a:gd name="connsiteX3" fmla="*/ 673577 w 689309"/>
              <a:gd name="connsiteY3" fmla="*/ 216024 h 928907"/>
              <a:gd name="connsiteX4" fmla="*/ 479939 w 689309"/>
              <a:gd name="connsiteY4" fmla="*/ 928907 h 928907"/>
              <a:gd name="connsiteX0" fmla="*/ 220512 w 689310"/>
              <a:gd name="connsiteY0" fmla="*/ 896634 h 928907"/>
              <a:gd name="connsiteX1" fmla="*/ 13504 w 689310"/>
              <a:gd name="connsiteY1" fmla="*/ 216024 h 928907"/>
              <a:gd name="connsiteX2" fmla="*/ 301536 w 689310"/>
              <a:gd name="connsiteY2" fmla="*/ 0 h 928907"/>
              <a:gd name="connsiteX3" fmla="*/ 661576 w 689310"/>
              <a:gd name="connsiteY3" fmla="*/ 216024 h 928907"/>
              <a:gd name="connsiteX4" fmla="*/ 467938 w 689310"/>
              <a:gd name="connsiteY4" fmla="*/ 928907 h 928907"/>
              <a:gd name="connsiteX0" fmla="*/ 232513 w 689309"/>
              <a:gd name="connsiteY0" fmla="*/ 896634 h 928907"/>
              <a:gd name="connsiteX1" fmla="*/ 25505 w 689309"/>
              <a:gd name="connsiteY1" fmla="*/ 216024 h 928907"/>
              <a:gd name="connsiteX2" fmla="*/ 385544 w 689309"/>
              <a:gd name="connsiteY2" fmla="*/ 0 h 928907"/>
              <a:gd name="connsiteX3" fmla="*/ 673577 w 689309"/>
              <a:gd name="connsiteY3" fmla="*/ 216024 h 928907"/>
              <a:gd name="connsiteX4" fmla="*/ 479939 w 689309"/>
              <a:gd name="connsiteY4" fmla="*/ 928907 h 928907"/>
              <a:gd name="connsiteX0" fmla="*/ 232513 w 697580"/>
              <a:gd name="connsiteY0" fmla="*/ 896634 h 936104"/>
              <a:gd name="connsiteX1" fmla="*/ 25505 w 697580"/>
              <a:gd name="connsiteY1" fmla="*/ 216024 h 936104"/>
              <a:gd name="connsiteX2" fmla="*/ 385544 w 697580"/>
              <a:gd name="connsiteY2" fmla="*/ 0 h 936104"/>
              <a:gd name="connsiteX3" fmla="*/ 673577 w 697580"/>
              <a:gd name="connsiteY3" fmla="*/ 216024 h 936104"/>
              <a:gd name="connsiteX4" fmla="*/ 529561 w 697580"/>
              <a:gd name="connsiteY4" fmla="*/ 936104 h 936104"/>
              <a:gd name="connsiteX0" fmla="*/ 232513 w 769587"/>
              <a:gd name="connsiteY0" fmla="*/ 896634 h 936104"/>
              <a:gd name="connsiteX1" fmla="*/ 25505 w 769587"/>
              <a:gd name="connsiteY1" fmla="*/ 216024 h 936104"/>
              <a:gd name="connsiteX2" fmla="*/ 385544 w 769587"/>
              <a:gd name="connsiteY2" fmla="*/ 0 h 936104"/>
              <a:gd name="connsiteX3" fmla="*/ 745584 w 769587"/>
              <a:gd name="connsiteY3" fmla="*/ 216023 h 936104"/>
              <a:gd name="connsiteX4" fmla="*/ 529561 w 769587"/>
              <a:gd name="connsiteY4" fmla="*/ 936104 h 936104"/>
              <a:gd name="connsiteX0" fmla="*/ 232513 w 769587"/>
              <a:gd name="connsiteY0" fmla="*/ 896634 h 936103"/>
              <a:gd name="connsiteX1" fmla="*/ 25505 w 769587"/>
              <a:gd name="connsiteY1" fmla="*/ 216024 h 936103"/>
              <a:gd name="connsiteX2" fmla="*/ 385544 w 769587"/>
              <a:gd name="connsiteY2" fmla="*/ 0 h 936103"/>
              <a:gd name="connsiteX3" fmla="*/ 745584 w 769587"/>
              <a:gd name="connsiteY3" fmla="*/ 216023 h 936103"/>
              <a:gd name="connsiteX4" fmla="*/ 529560 w 769587"/>
              <a:gd name="connsiteY4" fmla="*/ 936103 h 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87" h="936103">
                <a:moveTo>
                  <a:pt x="232513" y="896634"/>
                </a:moveTo>
                <a:cubicBezTo>
                  <a:pt x="46944" y="735269"/>
                  <a:pt x="0" y="365463"/>
                  <a:pt x="25505" y="216024"/>
                </a:cubicBezTo>
                <a:cubicBezTo>
                  <a:pt x="51010" y="66585"/>
                  <a:pt x="265531" y="0"/>
                  <a:pt x="385544" y="0"/>
                </a:cubicBezTo>
                <a:cubicBezTo>
                  <a:pt x="505557" y="0"/>
                  <a:pt x="721581" y="60006"/>
                  <a:pt x="745584" y="216023"/>
                </a:cubicBezTo>
                <a:cubicBezTo>
                  <a:pt x="769587" y="372040"/>
                  <a:pt x="608449" y="866178"/>
                  <a:pt x="529560" y="936103"/>
                </a:cubicBezTo>
              </a:path>
            </a:pathLst>
          </a:custGeom>
          <a:ln w="635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 name="44 CuadroTexto"/>
          <p:cNvSpPr txBox="1"/>
          <p:nvPr/>
        </p:nvSpPr>
        <p:spPr>
          <a:xfrm>
            <a:off x="3707904" y="1275606"/>
            <a:ext cx="2237664" cy="369332"/>
          </a:xfrm>
          <a:prstGeom prst="rect">
            <a:avLst/>
          </a:prstGeom>
          <a:noFill/>
        </p:spPr>
        <p:txBody>
          <a:bodyPr wrap="none" rtlCol="0">
            <a:spAutoFit/>
          </a:bodyPr>
          <a:lstStyle/>
          <a:p>
            <a:r>
              <a:rPr lang="es-ES" dirty="0" smtClean="0"/>
              <a:t>Declaraciones propias</a:t>
            </a:r>
            <a:endParaRPr lang="es-ES" dirty="0"/>
          </a:p>
        </p:txBody>
      </p:sp>
      <p:cxnSp>
        <p:nvCxnSpPr>
          <p:cNvPr id="47" name="46 Conector recto de flecha"/>
          <p:cNvCxnSpPr/>
          <p:nvPr/>
        </p:nvCxnSpPr>
        <p:spPr>
          <a:xfrm flipH="1">
            <a:off x="4716016" y="2355726"/>
            <a:ext cx="1152128" cy="270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6156177" y="1977684"/>
            <a:ext cx="2600455" cy="923330"/>
          </a:xfrm>
          <a:prstGeom prst="rect">
            <a:avLst/>
          </a:prstGeom>
          <a:noFill/>
        </p:spPr>
        <p:txBody>
          <a:bodyPr wrap="none" rtlCol="0">
            <a:spAutoFit/>
          </a:bodyPr>
          <a:lstStyle/>
          <a:p>
            <a:r>
              <a:rPr lang="es-ES" dirty="0" smtClean="0"/>
              <a:t>Declaraciones de terceros</a:t>
            </a:r>
          </a:p>
          <a:p>
            <a:pPr>
              <a:buFont typeface="Arial" pitchFamily="34" charset="0"/>
              <a:buChar char="•"/>
            </a:pPr>
            <a:r>
              <a:rPr lang="es-ES" dirty="0" smtClean="0"/>
              <a:t>Imputadas</a:t>
            </a:r>
          </a:p>
          <a:p>
            <a:pPr>
              <a:buFont typeface="Arial" pitchFamily="34" charset="0"/>
              <a:buChar char="•"/>
            </a:pPr>
            <a:r>
              <a:rPr lang="es-ES" dirty="0" smtClean="0"/>
              <a:t>Informadas</a:t>
            </a:r>
            <a:endParaRPr lang="es-ES" dirty="0"/>
          </a:p>
        </p:txBody>
      </p:sp>
      <p:cxnSp>
        <p:nvCxnSpPr>
          <p:cNvPr id="50" name="49 Conector recto de flecha"/>
          <p:cNvCxnSpPr/>
          <p:nvPr/>
        </p:nvCxnSpPr>
        <p:spPr>
          <a:xfrm flipH="1" flipV="1">
            <a:off x="4644008" y="3219822"/>
            <a:ext cx="1008112" cy="37804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5940152" y="3327835"/>
            <a:ext cx="2378600" cy="646331"/>
          </a:xfrm>
          <a:prstGeom prst="rect">
            <a:avLst/>
          </a:prstGeom>
          <a:noFill/>
        </p:spPr>
        <p:txBody>
          <a:bodyPr wrap="none" rtlCol="0">
            <a:spAutoFit/>
          </a:bodyPr>
          <a:lstStyle/>
          <a:p>
            <a:r>
              <a:rPr lang="es-ES" dirty="0" smtClean="0"/>
              <a:t>Intercambios con otras </a:t>
            </a:r>
          </a:p>
          <a:p>
            <a:r>
              <a:rPr lang="es-ES" dirty="0" smtClean="0"/>
              <a:t>Administraciones</a:t>
            </a:r>
            <a:endParaRPr lang="es-ES" dirty="0"/>
          </a:p>
        </p:txBody>
      </p:sp>
      <p:cxnSp>
        <p:nvCxnSpPr>
          <p:cNvPr id="53" name="52 Conector recto de flecha"/>
          <p:cNvCxnSpPr/>
          <p:nvPr/>
        </p:nvCxnSpPr>
        <p:spPr>
          <a:xfrm flipV="1">
            <a:off x="3131840" y="3381840"/>
            <a:ext cx="792088" cy="64807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899592" y="3075806"/>
            <a:ext cx="2675412" cy="923330"/>
          </a:xfrm>
          <a:prstGeom prst="rect">
            <a:avLst/>
          </a:prstGeom>
          <a:noFill/>
        </p:spPr>
        <p:txBody>
          <a:bodyPr wrap="none" rtlCol="0">
            <a:spAutoFit/>
          </a:bodyPr>
          <a:lstStyle/>
          <a:p>
            <a:r>
              <a:rPr lang="es-ES" dirty="0" smtClean="0"/>
              <a:t>Obtenido por los actuarios</a:t>
            </a:r>
          </a:p>
          <a:p>
            <a:pPr>
              <a:buFont typeface="Arial" pitchFamily="34" charset="0"/>
              <a:buChar char="•"/>
            </a:pPr>
            <a:r>
              <a:rPr lang="es-ES" dirty="0" smtClean="0"/>
              <a:t>Requerimientos</a:t>
            </a:r>
          </a:p>
          <a:p>
            <a:pPr>
              <a:buFont typeface="Arial" pitchFamily="34" charset="0"/>
              <a:buChar char="•"/>
            </a:pPr>
            <a:r>
              <a:rPr lang="es-ES" dirty="0" smtClean="0"/>
              <a:t>Registros</a:t>
            </a:r>
            <a:endParaRPr lang="es-ES" dirty="0"/>
          </a:p>
        </p:txBody>
      </p:sp>
      <p:cxnSp>
        <p:nvCxnSpPr>
          <p:cNvPr id="57" name="56 Conector recto de flecha"/>
          <p:cNvCxnSpPr/>
          <p:nvPr/>
        </p:nvCxnSpPr>
        <p:spPr>
          <a:xfrm>
            <a:off x="2555776" y="2679762"/>
            <a:ext cx="1296144" cy="2160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755576" y="1815666"/>
            <a:ext cx="2158220" cy="369332"/>
          </a:xfrm>
          <a:prstGeom prst="rect">
            <a:avLst/>
          </a:prstGeom>
          <a:noFill/>
        </p:spPr>
        <p:txBody>
          <a:bodyPr wrap="none" rtlCol="0">
            <a:spAutoFit/>
          </a:bodyPr>
          <a:lstStyle/>
          <a:p>
            <a:r>
              <a:rPr lang="es-ES" dirty="0" smtClean="0"/>
              <a:t>Obtenida de Internet</a:t>
            </a:r>
            <a:endParaRPr lang="es-ES" dirty="0"/>
          </a:p>
        </p:txBody>
      </p:sp>
      <p:pic>
        <p:nvPicPr>
          <p:cNvPr id="2052" name="Picture 4"/>
          <p:cNvPicPr>
            <a:picLocks noChangeAspect="1" noChangeArrowheads="1"/>
          </p:cNvPicPr>
          <p:nvPr/>
        </p:nvPicPr>
        <p:blipFill>
          <a:blip r:embed="rId3" cstate="print"/>
          <a:srcRect l="2041" t="26786" r="2041" b="11990"/>
          <a:stretch>
            <a:fillRect/>
          </a:stretch>
        </p:blipFill>
        <p:spPr bwMode="auto">
          <a:xfrm>
            <a:off x="107504" y="2301720"/>
            <a:ext cx="2699792" cy="103396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t="8164" b="7996"/>
          <a:stretch>
            <a:fillRect/>
          </a:stretch>
        </p:blipFill>
        <p:spPr bwMode="auto">
          <a:xfrm>
            <a:off x="5868144" y="2931790"/>
            <a:ext cx="2592288" cy="1304031"/>
          </a:xfrm>
          <a:prstGeom prst="rect">
            <a:avLst/>
          </a:prstGeom>
          <a:noFill/>
          <a:ln w="9525">
            <a:noFill/>
            <a:miter lim="800000"/>
            <a:headEnd/>
            <a:tailEnd/>
          </a:ln>
        </p:spPr>
      </p:pic>
      <p:pic>
        <p:nvPicPr>
          <p:cNvPr id="63" name="Picture 39"/>
          <p:cNvPicPr>
            <a:picLocks noChangeAspect="1"/>
          </p:cNvPicPr>
          <p:nvPr/>
        </p:nvPicPr>
        <p:blipFill>
          <a:blip r:embed="rId5" cstate="print"/>
          <a:srcRect/>
          <a:stretch>
            <a:fillRect/>
          </a:stretch>
        </p:blipFill>
        <p:spPr bwMode="auto">
          <a:xfrm>
            <a:off x="3923928" y="2571751"/>
            <a:ext cx="814462" cy="585245"/>
          </a:xfrm>
          <a:prstGeom prst="rect">
            <a:avLst/>
          </a:prstGeom>
          <a:noFill/>
          <a:ln w="9525">
            <a:noFill/>
            <a:miter lim="800000"/>
            <a:headEnd/>
            <a:tailEnd/>
          </a:ln>
        </p:spPr>
      </p:pic>
      <p:pic>
        <p:nvPicPr>
          <p:cNvPr id="64" name="Picture 5"/>
          <p:cNvPicPr>
            <a:picLocks noChangeAspect="1" noChangeArrowheads="1"/>
          </p:cNvPicPr>
          <p:nvPr/>
        </p:nvPicPr>
        <p:blipFill>
          <a:blip r:embed="rId6" cstate="print"/>
          <a:srcRect/>
          <a:stretch>
            <a:fillRect/>
          </a:stretch>
        </p:blipFill>
        <p:spPr bwMode="auto">
          <a:xfrm>
            <a:off x="7164288" y="1113588"/>
            <a:ext cx="1439044" cy="835915"/>
          </a:xfrm>
          <a:prstGeom prst="rect">
            <a:avLst/>
          </a:prstGeom>
          <a:noFill/>
          <a:ln w="9525">
            <a:noFill/>
            <a:miter lim="800000"/>
            <a:headEnd/>
            <a:tailEnd/>
          </a:ln>
          <a:effectLst/>
        </p:spPr>
      </p:pic>
      <p:graphicFrame>
        <p:nvGraphicFramePr>
          <p:cNvPr id="67" name="66 Diagrama"/>
          <p:cNvGraphicFramePr/>
          <p:nvPr/>
        </p:nvGraphicFramePr>
        <p:xfrm>
          <a:off x="251172" y="894188"/>
          <a:ext cx="8641655" cy="33551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5" name="Picture 12"/>
          <p:cNvPicPr>
            <a:picLocks noChangeAspect="1" noChangeArrowheads="1"/>
          </p:cNvPicPr>
          <p:nvPr/>
        </p:nvPicPr>
        <p:blipFill>
          <a:blip r:embed="rId12" cstate="print"/>
          <a:srcRect/>
          <a:stretch>
            <a:fillRect/>
          </a:stretch>
        </p:blipFill>
        <p:spPr bwMode="auto">
          <a:xfrm>
            <a:off x="3491880" y="3579862"/>
            <a:ext cx="949305" cy="712220"/>
          </a:xfrm>
          <a:prstGeom prst="rect">
            <a:avLst/>
          </a:prstGeom>
          <a:noFill/>
          <a:ln w="9525" algn="ctr">
            <a:noFill/>
            <a:miter lim="800000"/>
            <a:headEnd/>
            <a:tailEnd/>
          </a:ln>
          <a:effectLst/>
        </p:spPr>
      </p:pic>
      <p:pic>
        <p:nvPicPr>
          <p:cNvPr id="66" name="Picture 18"/>
          <p:cNvPicPr>
            <a:picLocks noChangeAspect="1" noChangeArrowheads="1"/>
          </p:cNvPicPr>
          <p:nvPr/>
        </p:nvPicPr>
        <p:blipFill>
          <a:blip r:embed="rId13" cstate="print"/>
          <a:srcRect/>
          <a:stretch>
            <a:fillRect/>
          </a:stretch>
        </p:blipFill>
        <p:spPr bwMode="auto">
          <a:xfrm>
            <a:off x="2915817" y="1167594"/>
            <a:ext cx="761319" cy="504305"/>
          </a:xfrm>
          <a:prstGeom prst="rect">
            <a:avLst/>
          </a:prstGeom>
          <a:noFill/>
          <a:ln w="9525" algn="ctr">
            <a:noFill/>
            <a:miter lim="800000"/>
            <a:headEnd/>
            <a:tailEnd/>
          </a:ln>
          <a:effectLst/>
        </p:spPr>
      </p:pic>
      <p:sp>
        <p:nvSpPr>
          <p:cNvPr id="21"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67"/>
                                        </p:tgtEl>
                                      </p:cBhvr>
                                    </p:animEffect>
                                    <p:set>
                                      <p:cBhvr>
                                        <p:cTn id="11"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Graphic spid="67"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36 Grupo"/>
          <p:cNvGrpSpPr/>
          <p:nvPr/>
        </p:nvGrpSpPr>
        <p:grpSpPr>
          <a:xfrm>
            <a:off x="1115616" y="1221600"/>
            <a:ext cx="7272808" cy="3186354"/>
            <a:chOff x="1115616" y="1052736"/>
            <a:chExt cx="7272808" cy="4248472"/>
          </a:xfrm>
        </p:grpSpPr>
        <p:cxnSp>
          <p:nvCxnSpPr>
            <p:cNvPr id="38" name="37 Conector recto de flecha"/>
            <p:cNvCxnSpPr/>
            <p:nvPr/>
          </p:nvCxnSpPr>
          <p:spPr>
            <a:xfrm flipV="1">
              <a:off x="1115616" y="1052736"/>
              <a:ext cx="0" cy="42484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1115616" y="5301208"/>
              <a:ext cx="7272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32"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solidFill>
              <a:schemeClr val="tx2"/>
            </a:solidFill>
            <a:miter lim="800000"/>
            <a:headEnd/>
            <a:tailEnd/>
          </a:ln>
        </p:spPr>
      </p:pic>
      <p:sp>
        <p:nvSpPr>
          <p:cNvPr id="2" name="1 Título"/>
          <p:cNvSpPr>
            <a:spLocks noGrp="1"/>
          </p:cNvSpPr>
          <p:nvPr>
            <p:ph type="title"/>
          </p:nvPr>
        </p:nvSpPr>
        <p:spPr>
          <a:xfrm>
            <a:off x="457200" y="205978"/>
            <a:ext cx="8435280" cy="85725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2800" dirty="0" smtClean="0">
                <a:solidFill>
                  <a:srgbClr val="26557E"/>
                </a:solidFill>
                <a:latin typeface="Arial Black" pitchFamily="34" charset="0"/>
              </a:rPr>
              <a:t>Herramientas de análisis en la AEAT</a:t>
            </a:r>
            <a:endParaRPr lang="es-ES" sz="2800" dirty="0">
              <a:solidFill>
                <a:srgbClr val="26557E"/>
              </a:solidFill>
              <a:latin typeface="Arial Black" pitchFamily="34" charset="0"/>
            </a:endParaRPr>
          </a:p>
        </p:txBody>
      </p:sp>
      <p:sp>
        <p:nvSpPr>
          <p:cNvPr id="10" name="9 CuadroTexto"/>
          <p:cNvSpPr txBox="1"/>
          <p:nvPr/>
        </p:nvSpPr>
        <p:spPr>
          <a:xfrm>
            <a:off x="2555776" y="1545637"/>
            <a:ext cx="1055802"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dirty="0">
                <a:solidFill>
                  <a:schemeClr val="lt1"/>
                </a:solidFill>
              </a:rPr>
              <a:t>Análisis</a:t>
            </a:r>
          </a:p>
          <a:p>
            <a:r>
              <a:rPr lang="es-ES" dirty="0">
                <a:solidFill>
                  <a:schemeClr val="lt1"/>
                </a:solidFill>
              </a:rPr>
              <a:t>agregado</a:t>
            </a:r>
          </a:p>
        </p:txBody>
      </p:sp>
      <p:sp>
        <p:nvSpPr>
          <p:cNvPr id="11" name="10 CuadroTexto"/>
          <p:cNvSpPr txBox="1"/>
          <p:nvPr/>
        </p:nvSpPr>
        <p:spPr>
          <a:xfrm>
            <a:off x="6804248" y="1329613"/>
            <a:ext cx="1205330"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dirty="0">
                <a:solidFill>
                  <a:schemeClr val="lt1"/>
                </a:solidFill>
              </a:rPr>
              <a:t>Relaciones</a:t>
            </a:r>
          </a:p>
          <a:p>
            <a:r>
              <a:rPr lang="es-ES" dirty="0">
                <a:solidFill>
                  <a:schemeClr val="lt1"/>
                </a:solidFill>
              </a:rPr>
              <a:t>extendidas</a:t>
            </a:r>
          </a:p>
        </p:txBody>
      </p:sp>
      <p:grpSp>
        <p:nvGrpSpPr>
          <p:cNvPr id="22" name="21 Grupo"/>
          <p:cNvGrpSpPr/>
          <p:nvPr/>
        </p:nvGrpSpPr>
        <p:grpSpPr>
          <a:xfrm>
            <a:off x="4788024" y="843558"/>
            <a:ext cx="3269194" cy="1351093"/>
            <a:chOff x="4572000" y="1844824"/>
            <a:chExt cx="3269194" cy="1801457"/>
          </a:xfrm>
        </p:grpSpPr>
        <p:sp>
          <p:nvSpPr>
            <p:cNvPr id="14" name="13 CuadroTexto"/>
            <p:cNvSpPr txBox="1"/>
            <p:nvPr/>
          </p:nvSpPr>
          <p:spPr>
            <a:xfrm>
              <a:off x="6516216" y="1844824"/>
              <a:ext cx="1324978" cy="492443"/>
            </a:xfrm>
            <a:prstGeom prst="rect">
              <a:avLst/>
            </a:prstGeom>
            <a:ln>
              <a:solidFill>
                <a:schemeClr val="tx1">
                  <a:alpha val="46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S" dirty="0" smtClean="0">
                  <a:solidFill>
                    <a:srgbClr val="002060"/>
                  </a:solidFill>
                  <a:latin typeface="Arial Black" pitchFamily="34" charset="0"/>
                </a:rPr>
                <a:t>2.- Teseo</a:t>
              </a:r>
              <a:endParaRPr lang="es-ES" dirty="0">
                <a:solidFill>
                  <a:srgbClr val="002060"/>
                </a:solidFill>
                <a:latin typeface="Arial Black" pitchFamily="34" charset="0"/>
              </a:endParaRPr>
            </a:p>
          </p:txBody>
        </p:sp>
        <p:pic>
          <p:nvPicPr>
            <p:cNvPr id="17" name="Picture 2"/>
            <p:cNvPicPr>
              <a:picLocks noChangeAspect="1" noChangeArrowheads="1"/>
            </p:cNvPicPr>
            <p:nvPr/>
          </p:nvPicPr>
          <p:blipFill>
            <a:blip r:embed="rId3" cstate="print"/>
            <a:stretch>
              <a:fillRect/>
            </a:stretch>
          </p:blipFill>
          <p:spPr bwMode="auto">
            <a:xfrm>
              <a:off x="4572000" y="2060848"/>
              <a:ext cx="1944216" cy="1585433"/>
            </a:xfrm>
            <a:prstGeom prst="rect">
              <a:avLst/>
            </a:prstGeom>
            <a:noFill/>
            <a:ln w="9525">
              <a:solidFill>
                <a:schemeClr val="tx1">
                  <a:alpha val="46000"/>
                </a:schemeClr>
              </a:solidFill>
              <a:miter lim="800000"/>
              <a:headEnd/>
              <a:tailEnd/>
            </a:ln>
            <a:effectLst/>
          </p:spPr>
        </p:pic>
      </p:grpSp>
      <p:grpSp>
        <p:nvGrpSpPr>
          <p:cNvPr id="23" name="22 Grupo"/>
          <p:cNvGrpSpPr/>
          <p:nvPr/>
        </p:nvGrpSpPr>
        <p:grpSpPr>
          <a:xfrm>
            <a:off x="5201061" y="2859782"/>
            <a:ext cx="3942939" cy="1551076"/>
            <a:chOff x="6561562" y="3717032"/>
            <a:chExt cx="3942939" cy="2068101"/>
          </a:xfrm>
        </p:grpSpPr>
        <p:sp>
          <p:nvSpPr>
            <p:cNvPr id="15" name="14 CuadroTexto"/>
            <p:cNvSpPr txBox="1"/>
            <p:nvPr/>
          </p:nvSpPr>
          <p:spPr>
            <a:xfrm>
              <a:off x="6561562" y="3717032"/>
              <a:ext cx="3942939" cy="861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dirty="0" smtClean="0">
                  <a:solidFill>
                    <a:srgbClr val="002060"/>
                  </a:solidFill>
                  <a:latin typeface="Arial Black" pitchFamily="34" charset="0"/>
                </a:rPr>
                <a:t>4.- Herramientas </a:t>
              </a:r>
              <a:r>
                <a:rPr lang="es-ES" dirty="0">
                  <a:solidFill>
                    <a:srgbClr val="002060"/>
                  </a:solidFill>
                  <a:latin typeface="Arial Black" pitchFamily="34" charset="0"/>
                </a:rPr>
                <a:t>Estadísticas</a:t>
              </a:r>
            </a:p>
            <a:p>
              <a:r>
                <a:rPr lang="es-ES" dirty="0">
                  <a:solidFill>
                    <a:srgbClr val="002060"/>
                  </a:solidFill>
                  <a:latin typeface="Arial Black" pitchFamily="34" charset="0"/>
                </a:rPr>
                <a:t>de mercado</a:t>
              </a:r>
            </a:p>
          </p:txBody>
        </p:sp>
        <p:pic>
          <p:nvPicPr>
            <p:cNvPr id="3075" name="Picture 3"/>
            <p:cNvPicPr>
              <a:picLocks noChangeAspect="1" noChangeArrowheads="1"/>
            </p:cNvPicPr>
            <p:nvPr/>
          </p:nvPicPr>
          <p:blipFill>
            <a:blip r:embed="rId4" cstate="print"/>
            <a:srcRect t="18817" b="3226"/>
            <a:stretch>
              <a:fillRect/>
            </a:stretch>
          </p:blipFill>
          <p:spPr bwMode="auto">
            <a:xfrm>
              <a:off x="6588224" y="4437112"/>
              <a:ext cx="2161481" cy="1348021"/>
            </a:xfrm>
            <a:prstGeom prst="rect">
              <a:avLst/>
            </a:prstGeom>
            <a:noFill/>
            <a:ln w="9525">
              <a:noFill/>
              <a:miter lim="800000"/>
              <a:headEnd/>
              <a:tailEnd/>
            </a:ln>
          </p:spPr>
        </p:pic>
      </p:grpSp>
      <p:grpSp>
        <p:nvGrpSpPr>
          <p:cNvPr id="21" name="20 Grupo"/>
          <p:cNvGrpSpPr/>
          <p:nvPr/>
        </p:nvGrpSpPr>
        <p:grpSpPr>
          <a:xfrm>
            <a:off x="395536" y="843558"/>
            <a:ext cx="3548180" cy="1782198"/>
            <a:chOff x="1979712" y="1052736"/>
            <a:chExt cx="3548180" cy="2376264"/>
          </a:xfrm>
        </p:grpSpPr>
        <p:sp>
          <p:nvSpPr>
            <p:cNvPr id="13" name="12 CuadroTexto"/>
            <p:cNvSpPr txBox="1"/>
            <p:nvPr/>
          </p:nvSpPr>
          <p:spPr>
            <a:xfrm>
              <a:off x="3851920" y="1124744"/>
              <a:ext cx="1675972" cy="861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smtClean="0">
                  <a:solidFill>
                    <a:srgbClr val="002060"/>
                  </a:solidFill>
                  <a:latin typeface="Arial Black" pitchFamily="34" charset="0"/>
                </a:rPr>
                <a:t>1.- Zújar</a:t>
              </a:r>
            </a:p>
            <a:p>
              <a:r>
                <a:rPr lang="es-ES" b="1" dirty="0" smtClean="0">
                  <a:solidFill>
                    <a:srgbClr val="002060"/>
                  </a:solidFill>
                  <a:latin typeface="Arial Black" pitchFamily="34" charset="0"/>
                </a:rPr>
                <a:t>Buscadores</a:t>
              </a:r>
              <a:endParaRPr lang="es-ES" b="1" dirty="0">
                <a:solidFill>
                  <a:srgbClr val="002060"/>
                </a:solidFill>
                <a:latin typeface="Arial Black" pitchFamily="34" charset="0"/>
              </a:endParaRPr>
            </a:p>
          </p:txBody>
        </p:sp>
        <p:pic>
          <p:nvPicPr>
            <p:cNvPr id="16" name="Picture 4"/>
            <p:cNvPicPr>
              <a:picLocks noChangeAspect="1" noChangeArrowheads="1"/>
            </p:cNvPicPr>
            <p:nvPr/>
          </p:nvPicPr>
          <p:blipFill>
            <a:blip r:embed="rId5" cstate="print"/>
            <a:srcRect/>
            <a:stretch>
              <a:fillRect/>
            </a:stretch>
          </p:blipFill>
          <p:spPr bwMode="auto">
            <a:xfrm>
              <a:off x="1979712" y="1052736"/>
              <a:ext cx="1725193" cy="1340768"/>
            </a:xfrm>
            <a:prstGeom prst="rect">
              <a:avLst/>
            </a:prstGeom>
            <a:noFill/>
            <a:ln w="9525">
              <a:noFill/>
              <a:miter lim="800000"/>
              <a:headEnd/>
              <a:tailEnd/>
            </a:ln>
            <a:effectLst/>
          </p:spPr>
        </p:pic>
        <p:grpSp>
          <p:nvGrpSpPr>
            <p:cNvPr id="8" name="38 Grupo"/>
            <p:cNvGrpSpPr/>
            <p:nvPr/>
          </p:nvGrpSpPr>
          <p:grpSpPr>
            <a:xfrm>
              <a:off x="2411760" y="2060848"/>
              <a:ext cx="1800200" cy="1368152"/>
              <a:chOff x="-2176056" y="1071546"/>
              <a:chExt cx="9302328" cy="5643578"/>
            </a:xfrm>
          </p:grpSpPr>
          <p:pic>
            <p:nvPicPr>
              <p:cNvPr id="40" name="Picture 2"/>
              <p:cNvPicPr>
                <a:picLocks noChangeAspect="1" noChangeArrowheads="1"/>
              </p:cNvPicPr>
              <p:nvPr/>
            </p:nvPicPr>
            <p:blipFill>
              <a:blip r:embed="rId6" cstate="print"/>
              <a:srcRect/>
              <a:stretch>
                <a:fillRect/>
              </a:stretch>
            </p:blipFill>
            <p:spPr bwMode="auto">
              <a:xfrm>
                <a:off x="-2176056" y="1071546"/>
                <a:ext cx="6645299" cy="4572007"/>
              </a:xfrm>
              <a:prstGeom prst="rect">
                <a:avLst/>
              </a:prstGeom>
              <a:noFill/>
              <a:ln w="9525">
                <a:noFill/>
                <a:miter lim="800000"/>
                <a:headEnd/>
                <a:tailEnd/>
              </a:ln>
              <a:effectLst/>
            </p:spPr>
          </p:pic>
          <p:pic>
            <p:nvPicPr>
              <p:cNvPr id="41" name="Picture 3"/>
              <p:cNvPicPr>
                <a:picLocks noChangeAspect="1" noChangeArrowheads="1"/>
              </p:cNvPicPr>
              <p:nvPr/>
            </p:nvPicPr>
            <p:blipFill>
              <a:blip r:embed="rId7" cstate="print"/>
              <a:srcRect l="1538" t="10577" r="3077" b="50000"/>
              <a:stretch>
                <a:fillRect/>
              </a:stretch>
            </p:blipFill>
            <p:spPr bwMode="auto">
              <a:xfrm>
                <a:off x="428596" y="4500570"/>
                <a:ext cx="6697676" cy="2214554"/>
              </a:xfrm>
              <a:prstGeom prst="rect">
                <a:avLst/>
              </a:prstGeom>
              <a:noFill/>
              <a:ln w="9525">
                <a:noFill/>
                <a:miter lim="800000"/>
                <a:headEnd/>
                <a:tailEnd/>
              </a:ln>
              <a:effectLst/>
            </p:spPr>
          </p:pic>
        </p:grpSp>
      </p:grpSp>
      <p:grpSp>
        <p:nvGrpSpPr>
          <p:cNvPr id="31" name="30 Grupo"/>
          <p:cNvGrpSpPr/>
          <p:nvPr/>
        </p:nvGrpSpPr>
        <p:grpSpPr>
          <a:xfrm>
            <a:off x="251520" y="2355726"/>
            <a:ext cx="4824536" cy="1758442"/>
            <a:chOff x="251520" y="3933056"/>
            <a:chExt cx="4824536" cy="2344589"/>
          </a:xfrm>
        </p:grpSpPr>
        <p:grpSp>
          <p:nvGrpSpPr>
            <p:cNvPr id="24" name="23 Grupo"/>
            <p:cNvGrpSpPr/>
            <p:nvPr/>
          </p:nvGrpSpPr>
          <p:grpSpPr>
            <a:xfrm>
              <a:off x="251520" y="4509120"/>
              <a:ext cx="1296144" cy="1052736"/>
              <a:chOff x="391775" y="351638"/>
              <a:chExt cx="8359400" cy="6506362"/>
            </a:xfrm>
          </p:grpSpPr>
          <p:pic>
            <p:nvPicPr>
              <p:cNvPr id="25" name="Picture 2"/>
              <p:cNvPicPr>
                <a:picLocks noChangeAspect="1" noChangeArrowheads="1"/>
              </p:cNvPicPr>
              <p:nvPr/>
            </p:nvPicPr>
            <p:blipFill>
              <a:blip r:embed="rId8" cstate="print"/>
              <a:srcRect l="7538" r="7901"/>
              <a:stretch>
                <a:fillRect/>
              </a:stretch>
            </p:blipFill>
            <p:spPr bwMode="auto">
              <a:xfrm rot="529441">
                <a:off x="5791131" y="351638"/>
                <a:ext cx="2960044" cy="3083649"/>
              </a:xfrm>
              <a:prstGeom prst="rect">
                <a:avLst/>
              </a:prstGeom>
              <a:noFill/>
              <a:ln w="9525">
                <a:noFill/>
                <a:miter lim="800000"/>
                <a:headEnd/>
                <a:tailEnd/>
              </a:ln>
              <a:effectLst/>
            </p:spPr>
          </p:pic>
          <p:pic>
            <p:nvPicPr>
              <p:cNvPr id="26" name="Picture 8"/>
              <p:cNvPicPr>
                <a:picLocks noChangeAspect="1" noChangeArrowheads="1"/>
              </p:cNvPicPr>
              <p:nvPr/>
            </p:nvPicPr>
            <p:blipFill>
              <a:blip r:embed="rId9" cstate="print"/>
              <a:srcRect l="1758" t="11719" b="6982"/>
              <a:stretch>
                <a:fillRect/>
              </a:stretch>
            </p:blipFill>
            <p:spPr bwMode="auto">
              <a:xfrm rot="20428924">
                <a:off x="391775" y="1419736"/>
                <a:ext cx="4786346" cy="3168461"/>
              </a:xfrm>
              <a:prstGeom prst="rect">
                <a:avLst/>
              </a:prstGeom>
              <a:noFill/>
              <a:ln w="9525">
                <a:noFill/>
                <a:miter lim="800000"/>
                <a:headEnd/>
                <a:tailEnd/>
              </a:ln>
            </p:spPr>
          </p:pic>
          <p:pic>
            <p:nvPicPr>
              <p:cNvPr id="27" name="Picture 2"/>
              <p:cNvPicPr>
                <a:picLocks noChangeAspect="1" noChangeArrowheads="1"/>
              </p:cNvPicPr>
              <p:nvPr/>
            </p:nvPicPr>
            <p:blipFill>
              <a:blip r:embed="rId10" cstate="print"/>
              <a:srcRect l="24609" t="8057" r="22656" b="5518"/>
              <a:stretch>
                <a:fillRect/>
              </a:stretch>
            </p:blipFill>
            <p:spPr bwMode="auto">
              <a:xfrm>
                <a:off x="5500694" y="3071808"/>
                <a:ext cx="2888049" cy="3786192"/>
              </a:xfrm>
              <a:prstGeom prst="rect">
                <a:avLst/>
              </a:prstGeom>
              <a:noFill/>
              <a:ln w="9525">
                <a:noFill/>
                <a:miter lim="800000"/>
                <a:headEnd/>
                <a:tailEnd/>
              </a:ln>
            </p:spPr>
          </p:pic>
          <p:pic>
            <p:nvPicPr>
              <p:cNvPr id="28" name="Picture 1"/>
              <p:cNvPicPr>
                <a:picLocks noChangeAspect="1" noChangeArrowheads="1"/>
              </p:cNvPicPr>
              <p:nvPr/>
            </p:nvPicPr>
            <p:blipFill>
              <a:blip r:embed="rId11" cstate="print"/>
              <a:srcRect/>
              <a:stretch>
                <a:fillRect/>
              </a:stretch>
            </p:blipFill>
            <p:spPr bwMode="auto">
              <a:xfrm>
                <a:off x="1571604" y="2211382"/>
                <a:ext cx="5643569" cy="3860824"/>
              </a:xfrm>
              <a:prstGeom prst="rect">
                <a:avLst/>
              </a:prstGeom>
              <a:noFill/>
              <a:ln w="9525">
                <a:noFill/>
                <a:miter lim="800000"/>
                <a:headEnd/>
                <a:tailEnd/>
              </a:ln>
              <a:effectLst/>
            </p:spPr>
          </p:pic>
        </p:grpSp>
        <p:sp>
          <p:nvSpPr>
            <p:cNvPr id="29" name="28 CuadroTexto"/>
            <p:cNvSpPr txBox="1"/>
            <p:nvPr/>
          </p:nvSpPr>
          <p:spPr>
            <a:xfrm>
              <a:off x="1979712" y="3933056"/>
              <a:ext cx="3096344" cy="14362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smtClean="0">
                  <a:solidFill>
                    <a:srgbClr val="002060"/>
                  </a:solidFill>
                  <a:latin typeface="Arial Black" pitchFamily="34" charset="0"/>
                </a:rPr>
                <a:t>3.- Genio</a:t>
              </a:r>
            </a:p>
            <a:p>
              <a:r>
                <a:rPr lang="es-ES" sz="1600" dirty="0" smtClean="0">
                  <a:solidFill>
                    <a:srgbClr val="002060"/>
                  </a:solidFill>
                  <a:latin typeface="Arial Black" pitchFamily="34" charset="0"/>
                </a:rPr>
                <a:t>Consulta  y Análisis de un contribuyente</a:t>
              </a:r>
              <a:r>
                <a:rPr lang="es-ES" sz="1600" dirty="0">
                  <a:solidFill>
                    <a:srgbClr val="002060"/>
                  </a:solidFill>
                  <a:latin typeface="Arial Black" pitchFamily="34" charset="0"/>
                </a:rPr>
                <a:t> </a:t>
              </a:r>
              <a:r>
                <a:rPr lang="es-ES" sz="1600" dirty="0" smtClean="0">
                  <a:solidFill>
                    <a:srgbClr val="002060"/>
                  </a:solidFill>
                  <a:latin typeface="Arial Black" pitchFamily="34" charset="0"/>
                </a:rPr>
                <a:t>junto a  su entorno</a:t>
              </a:r>
            </a:p>
          </p:txBody>
        </p:sp>
        <p:pic>
          <p:nvPicPr>
            <p:cNvPr id="30" name="Picture 4"/>
            <p:cNvPicPr>
              <a:picLocks noChangeAspect="1" noChangeArrowheads="1"/>
            </p:cNvPicPr>
            <p:nvPr/>
          </p:nvPicPr>
          <p:blipFill>
            <a:blip r:embed="rId12" cstate="print"/>
            <a:srcRect t="14648" b="4785"/>
            <a:stretch>
              <a:fillRect/>
            </a:stretch>
          </p:blipFill>
          <p:spPr bwMode="auto">
            <a:xfrm>
              <a:off x="1403648" y="5373216"/>
              <a:ext cx="1403047" cy="904429"/>
            </a:xfrm>
            <a:prstGeom prst="rect">
              <a:avLst/>
            </a:prstGeom>
            <a:noFill/>
            <a:ln w="9525">
              <a:noFill/>
              <a:miter lim="800000"/>
              <a:headEnd/>
              <a:tailEnd/>
            </a:ln>
          </p:spPr>
        </p:pic>
      </p:grpSp>
      <p:pic>
        <p:nvPicPr>
          <p:cNvPr id="33" name="Picture 4"/>
          <p:cNvPicPr>
            <a:picLocks noChangeAspect="1" noChangeArrowheads="1"/>
          </p:cNvPicPr>
          <p:nvPr/>
        </p:nvPicPr>
        <p:blipFill>
          <a:blip r:embed="rId5" cstate="print"/>
          <a:srcRect/>
          <a:stretch>
            <a:fillRect/>
          </a:stretch>
        </p:blipFill>
        <p:spPr bwMode="auto">
          <a:xfrm>
            <a:off x="467544" y="3651870"/>
            <a:ext cx="1725193" cy="1005576"/>
          </a:xfrm>
          <a:prstGeom prst="rect">
            <a:avLst/>
          </a:prstGeom>
          <a:noFill/>
          <a:ln w="9525">
            <a:noFill/>
            <a:miter lim="800000"/>
            <a:headEnd/>
            <a:tailEnd/>
          </a:ln>
          <a:effectLst/>
        </p:spPr>
      </p:pic>
      <p:sp>
        <p:nvSpPr>
          <p:cNvPr id="34" name="33 CuadroTexto"/>
          <p:cNvSpPr txBox="1"/>
          <p:nvPr/>
        </p:nvSpPr>
        <p:spPr>
          <a:xfrm>
            <a:off x="2555776" y="3597864"/>
            <a:ext cx="1296144"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dirty="0" smtClean="0">
                <a:solidFill>
                  <a:schemeClr val="lt1"/>
                </a:solidFill>
              </a:rPr>
              <a:t>Análisis individual detallado</a:t>
            </a:r>
            <a:endParaRPr lang="es-ES" dirty="0">
              <a:solidFill>
                <a:schemeClr val="lt1"/>
              </a:solidFill>
            </a:endParaRPr>
          </a:p>
        </p:txBody>
      </p:sp>
      <p:sp>
        <p:nvSpPr>
          <p:cNvPr id="12" name="11 CuadroTexto"/>
          <p:cNvSpPr txBox="1"/>
          <p:nvPr/>
        </p:nvSpPr>
        <p:spPr>
          <a:xfrm>
            <a:off x="7380312" y="3435846"/>
            <a:ext cx="121507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dirty="0">
                <a:solidFill>
                  <a:schemeClr val="lt1"/>
                </a:solidFill>
              </a:rPr>
              <a:t>Modelos</a:t>
            </a:r>
          </a:p>
          <a:p>
            <a:r>
              <a:rPr lang="es-ES" dirty="0">
                <a:solidFill>
                  <a:schemeClr val="lt1"/>
                </a:solidFill>
              </a:rPr>
              <a:t>predictivos</a:t>
            </a:r>
          </a:p>
        </p:txBody>
      </p:sp>
      <p:sp>
        <p:nvSpPr>
          <p:cNvPr id="35"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3200" dirty="0">
                <a:solidFill>
                  <a:srgbClr val="26557E"/>
                </a:solidFill>
                <a:latin typeface="Arial Black" pitchFamily="34" charset="0"/>
              </a:rPr>
              <a:t>Zújar</a:t>
            </a:r>
          </a:p>
        </p:txBody>
      </p:sp>
      <p:grpSp>
        <p:nvGrpSpPr>
          <p:cNvPr id="15" name="24 Grupo"/>
          <p:cNvGrpSpPr/>
          <p:nvPr/>
        </p:nvGrpSpPr>
        <p:grpSpPr>
          <a:xfrm>
            <a:off x="755576" y="627534"/>
            <a:ext cx="7312662" cy="4179105"/>
            <a:chOff x="714348" y="1285860"/>
            <a:chExt cx="7312662" cy="5572140"/>
          </a:xfrm>
        </p:grpSpPr>
        <p:pic>
          <p:nvPicPr>
            <p:cNvPr id="3" name="Picture 4"/>
            <p:cNvPicPr>
              <a:picLocks noChangeAspect="1" noChangeArrowheads="1"/>
            </p:cNvPicPr>
            <p:nvPr/>
          </p:nvPicPr>
          <p:blipFill>
            <a:blip r:embed="rId4" cstate="print"/>
            <a:srcRect/>
            <a:stretch>
              <a:fillRect/>
            </a:stretch>
          </p:blipFill>
          <p:spPr bwMode="auto">
            <a:xfrm>
              <a:off x="857224" y="1285860"/>
              <a:ext cx="7169786" cy="5572140"/>
            </a:xfrm>
            <a:prstGeom prst="rect">
              <a:avLst/>
            </a:prstGeom>
            <a:noFill/>
            <a:ln w="9525">
              <a:noFill/>
              <a:miter lim="800000"/>
              <a:headEnd/>
              <a:tailEnd/>
            </a:ln>
            <a:effectLst/>
          </p:spPr>
        </p:pic>
        <p:sp>
          <p:nvSpPr>
            <p:cNvPr id="4" name="3 Rectángulo redondeado"/>
            <p:cNvSpPr/>
            <p:nvPr/>
          </p:nvSpPr>
          <p:spPr>
            <a:xfrm>
              <a:off x="5000628" y="1357298"/>
              <a:ext cx="2714644" cy="214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Barra de funciones generales</a:t>
              </a:r>
              <a:endParaRPr lang="es-ES" sz="1600" dirty="0"/>
            </a:p>
          </p:txBody>
        </p:sp>
        <p:sp>
          <p:nvSpPr>
            <p:cNvPr id="5" name="4 Rectángulo redondeado"/>
            <p:cNvSpPr/>
            <p:nvPr/>
          </p:nvSpPr>
          <p:spPr>
            <a:xfrm>
              <a:off x="6500826" y="2857496"/>
              <a:ext cx="135732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Panel de dimensiones</a:t>
              </a:r>
              <a:endParaRPr lang="es-ES" sz="1600" dirty="0"/>
            </a:p>
          </p:txBody>
        </p:sp>
        <p:sp>
          <p:nvSpPr>
            <p:cNvPr id="6" name="5 Rectángulo redondeado"/>
            <p:cNvSpPr/>
            <p:nvPr/>
          </p:nvSpPr>
          <p:spPr>
            <a:xfrm>
              <a:off x="4286248" y="1643050"/>
              <a:ext cx="1928826" cy="214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Pestañas de consultas</a:t>
              </a:r>
              <a:endParaRPr lang="es-ES" sz="1400" dirty="0"/>
            </a:p>
          </p:txBody>
        </p:sp>
        <p:sp>
          <p:nvSpPr>
            <p:cNvPr id="7" name="6 Rectángulo redondeado"/>
            <p:cNvSpPr/>
            <p:nvPr/>
          </p:nvSpPr>
          <p:spPr>
            <a:xfrm>
              <a:off x="4429124" y="1857364"/>
              <a:ext cx="1928826" cy="214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Botones funcionales</a:t>
              </a:r>
              <a:endParaRPr lang="es-ES" sz="1400" dirty="0"/>
            </a:p>
          </p:txBody>
        </p:sp>
        <p:sp>
          <p:nvSpPr>
            <p:cNvPr id="8" name="7 Rectángulo redondeado"/>
            <p:cNvSpPr/>
            <p:nvPr/>
          </p:nvSpPr>
          <p:spPr>
            <a:xfrm>
              <a:off x="714348" y="4929198"/>
              <a:ext cx="114300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Zona de paneles</a:t>
              </a:r>
              <a:endParaRPr lang="es-ES" sz="1600" dirty="0"/>
            </a:p>
          </p:txBody>
        </p:sp>
        <p:sp>
          <p:nvSpPr>
            <p:cNvPr id="9" name="8 Rectángulo redondeado"/>
            <p:cNvSpPr/>
            <p:nvPr/>
          </p:nvSpPr>
          <p:spPr>
            <a:xfrm>
              <a:off x="2786050" y="4214818"/>
              <a:ext cx="135732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Consulta actual</a:t>
              </a:r>
              <a:endParaRPr lang="es-ES" sz="1600" dirty="0"/>
            </a:p>
          </p:txBody>
        </p:sp>
        <p:sp>
          <p:nvSpPr>
            <p:cNvPr id="10" name="9 Rectángulo redondeado"/>
            <p:cNvSpPr/>
            <p:nvPr/>
          </p:nvSpPr>
          <p:spPr>
            <a:xfrm>
              <a:off x="6215074" y="4857760"/>
              <a:ext cx="135732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Panel de variables</a:t>
              </a:r>
              <a:endParaRPr lang="es-ES" sz="1600" dirty="0"/>
            </a:p>
          </p:txBody>
        </p:sp>
        <p:sp>
          <p:nvSpPr>
            <p:cNvPr id="11" name="10 Rectángulo redondeado"/>
            <p:cNvSpPr/>
            <p:nvPr/>
          </p:nvSpPr>
          <p:spPr>
            <a:xfrm>
              <a:off x="2857488" y="6286520"/>
              <a:ext cx="192882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Líneas de estadísticos</a:t>
              </a:r>
              <a:endParaRPr lang="es-ES" sz="1400" dirty="0"/>
            </a:p>
          </p:txBody>
        </p:sp>
        <p:sp>
          <p:nvSpPr>
            <p:cNvPr id="12" name="11 Rectángulo redondeado"/>
            <p:cNvSpPr/>
            <p:nvPr/>
          </p:nvSpPr>
          <p:spPr>
            <a:xfrm>
              <a:off x="3857620" y="6572248"/>
              <a:ext cx="192882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Línea informativa</a:t>
              </a:r>
              <a:endParaRPr lang="es-ES" sz="1400" dirty="0"/>
            </a:p>
          </p:txBody>
        </p:sp>
        <p:sp>
          <p:nvSpPr>
            <p:cNvPr id="13" name="12 Rectángulo redondeado"/>
            <p:cNvSpPr/>
            <p:nvPr/>
          </p:nvSpPr>
          <p:spPr>
            <a:xfrm>
              <a:off x="4572000" y="2143116"/>
              <a:ext cx="135732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Panel de condiciones</a:t>
              </a:r>
              <a:endParaRPr lang="es-ES" sz="1600" dirty="0"/>
            </a:p>
          </p:txBody>
        </p:sp>
      </p:grpSp>
      <p:pic>
        <p:nvPicPr>
          <p:cNvPr id="14" name="Picture 16"/>
          <p:cNvPicPr>
            <a:picLocks noChangeAspect="1" noChangeArrowheads="1"/>
          </p:cNvPicPr>
          <p:nvPr/>
        </p:nvPicPr>
        <p:blipFill>
          <a:blip r:embed="rId5" cstate="print"/>
          <a:srcRect/>
          <a:stretch>
            <a:fillRect/>
          </a:stretch>
        </p:blipFill>
        <p:spPr bwMode="auto">
          <a:xfrm>
            <a:off x="8100392" y="555526"/>
            <a:ext cx="1259632" cy="943163"/>
          </a:xfrm>
          <a:prstGeom prst="rect">
            <a:avLst/>
          </a:prstGeom>
          <a:noFill/>
          <a:ln w="9525" algn="ctr">
            <a:noFill/>
            <a:miter lim="800000"/>
            <a:headEnd/>
            <a:tailEnd/>
          </a:ln>
          <a:effectLst/>
        </p:spPr>
      </p:pic>
      <p:sp>
        <p:nvSpPr>
          <p:cNvPr id="26" name="25 CuadroTexto"/>
          <p:cNvSpPr txBox="1"/>
          <p:nvPr/>
        </p:nvSpPr>
        <p:spPr>
          <a:xfrm>
            <a:off x="395536" y="1167594"/>
            <a:ext cx="7968143"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400" dirty="0" smtClean="0"/>
              <a:t>Herramienta tipo hoja de cálculo</a:t>
            </a:r>
          </a:p>
          <a:p>
            <a:r>
              <a:rPr lang="es-ES" sz="2400" dirty="0" smtClean="0"/>
              <a:t>Permite ordenar, filtrar, agrupar, sumar, comparar, contrastar…</a:t>
            </a:r>
          </a:p>
          <a:p>
            <a:r>
              <a:rPr lang="es-ES" sz="2400" dirty="0" smtClean="0"/>
              <a:t>Uso sencillo</a:t>
            </a:r>
            <a:endParaRPr lang="es-ES" sz="2400" dirty="0"/>
          </a:p>
        </p:txBody>
      </p:sp>
      <p:grpSp>
        <p:nvGrpSpPr>
          <p:cNvPr id="16" name="26 Grupo"/>
          <p:cNvGrpSpPr/>
          <p:nvPr/>
        </p:nvGrpSpPr>
        <p:grpSpPr>
          <a:xfrm>
            <a:off x="179512" y="1047366"/>
            <a:ext cx="8846154" cy="3747172"/>
            <a:chOff x="179512" y="775799"/>
            <a:chExt cx="8846154" cy="4996229"/>
          </a:xfrm>
        </p:grpSpPr>
        <p:pic>
          <p:nvPicPr>
            <p:cNvPr id="28" name="Picture 3"/>
            <p:cNvPicPr>
              <a:picLocks noChangeAspect="1" noChangeArrowheads="1"/>
            </p:cNvPicPr>
            <p:nvPr/>
          </p:nvPicPr>
          <p:blipFill>
            <a:blip r:embed="rId6" cstate="print"/>
            <a:srcRect/>
            <a:stretch>
              <a:fillRect/>
            </a:stretch>
          </p:blipFill>
          <p:spPr bwMode="auto">
            <a:xfrm>
              <a:off x="179512" y="775799"/>
              <a:ext cx="5904656" cy="4996229"/>
            </a:xfrm>
            <a:prstGeom prst="rect">
              <a:avLst/>
            </a:prstGeom>
            <a:noFill/>
            <a:ln w="9525">
              <a:noFill/>
              <a:miter lim="800000"/>
              <a:headEnd/>
              <a:tailEnd/>
            </a:ln>
            <a:effectLst/>
          </p:spPr>
        </p:pic>
        <p:grpSp>
          <p:nvGrpSpPr>
            <p:cNvPr id="17" name="12 Grupo"/>
            <p:cNvGrpSpPr/>
            <p:nvPr/>
          </p:nvGrpSpPr>
          <p:grpSpPr>
            <a:xfrm>
              <a:off x="5929322" y="785794"/>
              <a:ext cx="3096344" cy="4968552"/>
              <a:chOff x="6047656" y="1340768"/>
              <a:chExt cx="3096344" cy="4320480"/>
            </a:xfrm>
          </p:grpSpPr>
          <p:pic>
            <p:nvPicPr>
              <p:cNvPr id="31" name="Picture 2"/>
              <p:cNvPicPr>
                <a:picLocks noChangeAspect="1" noChangeArrowheads="1"/>
              </p:cNvPicPr>
              <p:nvPr/>
            </p:nvPicPr>
            <p:blipFill>
              <a:blip r:embed="rId7" cstate="print"/>
              <a:srcRect/>
              <a:stretch>
                <a:fillRect/>
              </a:stretch>
            </p:blipFill>
            <p:spPr bwMode="auto">
              <a:xfrm>
                <a:off x="6047656" y="1340768"/>
                <a:ext cx="3096344" cy="4320480"/>
              </a:xfrm>
              <a:prstGeom prst="rect">
                <a:avLst/>
              </a:prstGeom>
              <a:noFill/>
              <a:ln w="9525">
                <a:noFill/>
                <a:miter lim="800000"/>
                <a:headEnd/>
                <a:tailEnd/>
              </a:ln>
              <a:effectLst/>
            </p:spPr>
          </p:pic>
          <p:sp>
            <p:nvSpPr>
              <p:cNvPr id="32" name="31 Rectángulo"/>
              <p:cNvSpPr/>
              <p:nvPr/>
            </p:nvSpPr>
            <p:spPr>
              <a:xfrm>
                <a:off x="6948264" y="2780928"/>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7452320" y="3284984"/>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7236296" y="4077072"/>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7020272" y="1844824"/>
                <a:ext cx="36004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28 CuadroTexto"/>
            <p:cNvSpPr txBox="1"/>
            <p:nvPr/>
          </p:nvSpPr>
          <p:spPr>
            <a:xfrm>
              <a:off x="323528" y="4968552"/>
              <a:ext cx="7056784" cy="61555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solidFill>
                    <a:schemeClr val="tx1"/>
                  </a:solidFill>
                </a:rPr>
                <a:t>64 millones contribuyentes*25.000 datos /año *10años</a:t>
              </a:r>
              <a:endParaRPr lang="es-ES" sz="2400" dirty="0">
                <a:solidFill>
                  <a:schemeClr val="tx1"/>
                </a:solidFill>
              </a:endParaRPr>
            </a:p>
          </p:txBody>
        </p:sp>
      </p:grpSp>
      <p:grpSp>
        <p:nvGrpSpPr>
          <p:cNvPr id="18" name="37 Grupo"/>
          <p:cNvGrpSpPr/>
          <p:nvPr/>
        </p:nvGrpSpPr>
        <p:grpSpPr>
          <a:xfrm>
            <a:off x="2771800" y="1167594"/>
            <a:ext cx="4968552" cy="3672408"/>
            <a:chOff x="2771800" y="1556792"/>
            <a:chExt cx="4968552" cy="4896544"/>
          </a:xfrm>
        </p:grpSpPr>
        <p:sp>
          <p:nvSpPr>
            <p:cNvPr id="36" name="35 Elipse"/>
            <p:cNvSpPr/>
            <p:nvPr/>
          </p:nvSpPr>
          <p:spPr>
            <a:xfrm>
              <a:off x="5940152" y="1556792"/>
              <a:ext cx="1800200" cy="4896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CuadroTexto"/>
            <p:cNvSpPr txBox="1"/>
            <p:nvPr/>
          </p:nvSpPr>
          <p:spPr>
            <a:xfrm>
              <a:off x="2771800" y="2852936"/>
              <a:ext cx="2889189" cy="69762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Riqueza semántica</a:t>
              </a:r>
              <a:endParaRPr lang="es-ES" sz="2800" dirty="0"/>
            </a:p>
          </p:txBody>
        </p:sp>
      </p:grpSp>
      <p:sp>
        <p:nvSpPr>
          <p:cNvPr id="39" name="38 CuadroTexto"/>
          <p:cNvSpPr txBox="1"/>
          <p:nvPr/>
        </p:nvSpPr>
        <p:spPr>
          <a:xfrm>
            <a:off x="323528" y="4191930"/>
            <a:ext cx="7056784"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solidFill>
                  <a:schemeClr val="tx1"/>
                </a:solidFill>
              </a:rPr>
              <a:t>64 millones contribuyentes*25.000 datos /año *10años</a:t>
            </a:r>
            <a:endParaRPr lang="es-ES" sz="2400" dirty="0">
              <a:solidFill>
                <a:schemeClr val="tx1"/>
              </a:solidFill>
            </a:endParaRPr>
          </a:p>
        </p:txBody>
      </p:sp>
      <p:sp>
        <p:nvSpPr>
          <p:cNvPr id="40" name="39 CuadroTexto"/>
          <p:cNvSpPr txBox="1"/>
          <p:nvPr/>
        </p:nvSpPr>
        <p:spPr>
          <a:xfrm>
            <a:off x="395536" y="2571750"/>
            <a:ext cx="799288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800" dirty="0" smtClean="0"/>
              <a:t>Cálculos de distancias y métricas para encontrar singularidades</a:t>
            </a:r>
          </a:p>
          <a:p>
            <a:r>
              <a:rPr lang="es-ES" sz="2800" dirty="0" smtClean="0"/>
              <a:t>Capacidad de incorporar y contrastar información contable obtenida en las empresas</a:t>
            </a:r>
            <a:endParaRPr lang="es-ES" sz="2800" dirty="0"/>
          </a:p>
        </p:txBody>
      </p:sp>
      <p:sp>
        <p:nvSpPr>
          <p:cNvPr id="41" name="40 CuadroTexto"/>
          <p:cNvSpPr txBox="1"/>
          <p:nvPr/>
        </p:nvSpPr>
        <p:spPr>
          <a:xfrm>
            <a:off x="2771801" y="2139702"/>
            <a:ext cx="2889189"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800" dirty="0" smtClean="0"/>
              <a:t>Riqueza semántica</a:t>
            </a:r>
            <a:endParaRPr lang="es-ES" sz="2800" dirty="0"/>
          </a:p>
        </p:txBody>
      </p:sp>
      <p:grpSp>
        <p:nvGrpSpPr>
          <p:cNvPr id="19" name="46 Grupo"/>
          <p:cNvGrpSpPr/>
          <p:nvPr/>
        </p:nvGrpSpPr>
        <p:grpSpPr>
          <a:xfrm>
            <a:off x="179512" y="483518"/>
            <a:ext cx="8964488" cy="4320480"/>
            <a:chOff x="72008" y="980728"/>
            <a:chExt cx="8964488" cy="5616624"/>
          </a:xfrm>
        </p:grpSpPr>
        <p:sp>
          <p:nvSpPr>
            <p:cNvPr id="48" name="47 Rectángulo"/>
            <p:cNvSpPr/>
            <p:nvPr/>
          </p:nvSpPr>
          <p:spPr>
            <a:xfrm>
              <a:off x="107504" y="980728"/>
              <a:ext cx="8928992" cy="5616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9 Grupo"/>
            <p:cNvGrpSpPr/>
            <p:nvPr/>
          </p:nvGrpSpPr>
          <p:grpSpPr>
            <a:xfrm>
              <a:off x="72008" y="1124744"/>
              <a:ext cx="8712968" cy="5400600"/>
              <a:chOff x="-4494" y="1124744"/>
              <a:chExt cx="8712968" cy="5400600"/>
            </a:xfrm>
          </p:grpSpPr>
          <p:graphicFrame>
            <p:nvGraphicFramePr>
              <p:cNvPr id="50" name="49 Gráfico"/>
              <p:cNvGraphicFramePr/>
              <p:nvPr/>
            </p:nvGraphicFramePr>
            <p:xfrm>
              <a:off x="4892050" y="4221088"/>
              <a:ext cx="3816424" cy="23042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50 Gráfico"/>
              <p:cNvGraphicFramePr/>
              <p:nvPr/>
            </p:nvGraphicFramePr>
            <p:xfrm>
              <a:off x="-4494" y="1340768"/>
              <a:ext cx="4104456" cy="24482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51 Gráfico"/>
              <p:cNvGraphicFramePr/>
              <p:nvPr/>
            </p:nvGraphicFramePr>
            <p:xfrm>
              <a:off x="4315986" y="1124744"/>
              <a:ext cx="4387994" cy="245542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3" name="52 Gráfico"/>
              <p:cNvGraphicFramePr/>
              <p:nvPr/>
            </p:nvGraphicFramePr>
            <p:xfrm>
              <a:off x="67514" y="3789040"/>
              <a:ext cx="4892050" cy="2672715"/>
            </p:xfrm>
            <a:graphic>
              <a:graphicData uri="http://schemas.openxmlformats.org/drawingml/2006/chart">
                <c:chart xmlns:c="http://schemas.openxmlformats.org/drawingml/2006/chart" xmlns:r="http://schemas.openxmlformats.org/officeDocument/2006/relationships" r:id="rId11"/>
              </a:graphicData>
            </a:graphic>
          </p:graphicFrame>
        </p:grpSp>
      </p:grpSp>
      <p:sp>
        <p:nvSpPr>
          <p:cNvPr id="43"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144000" cy="5149454"/>
          </a:xfrm>
          <a:prstGeom prst="rect">
            <a:avLst/>
          </a:prstGeom>
          <a:noFill/>
          <a:ln w="9525">
            <a:noFill/>
            <a:miter lim="800000"/>
            <a:headEnd/>
            <a:tailEnd/>
          </a:ln>
        </p:spPr>
      </p:pic>
      <p:sp>
        <p:nvSpPr>
          <p:cNvPr id="9" name="Rectangle 2"/>
          <p:cNvSpPr txBox="1">
            <a:spLocks noChangeArrowheads="1"/>
          </p:cNvSpPr>
          <p:nvPr/>
        </p:nvSpPr>
        <p:spPr bwMode="auto">
          <a:xfrm>
            <a:off x="2987824" y="483519"/>
            <a:ext cx="1872208" cy="112680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0"/>
              </a:spcBef>
              <a:spcAft>
                <a:spcPct val="0"/>
              </a:spcAft>
              <a:buClrTx/>
              <a:buSzTx/>
              <a:tabLst/>
              <a:defRPr/>
            </a:pPr>
            <a:r>
              <a:rPr kumimoji="0" lang="es-ES" sz="3600" b="1" i="0" u="none" strike="noStrike" kern="0" cap="none" spc="0" normalizeH="0" baseline="0" noProof="0" dirty="0" smtClean="0">
                <a:ln>
                  <a:noFill/>
                </a:ln>
                <a:solidFill>
                  <a:srgbClr val="002060"/>
                </a:solidFill>
                <a:effectLst/>
                <a:uLnTx/>
                <a:uFillTx/>
                <a:latin typeface="Arial" charset="0"/>
                <a:ea typeface="+mj-ea"/>
                <a:cs typeface="+mj-cs"/>
              </a:rPr>
              <a:t>Genio</a:t>
            </a:r>
          </a:p>
        </p:txBody>
      </p:sp>
      <p:sp>
        <p:nvSpPr>
          <p:cNvPr id="11" name="10 CuadroTexto"/>
          <p:cNvSpPr txBox="1"/>
          <p:nvPr/>
        </p:nvSpPr>
        <p:spPr>
          <a:xfrm>
            <a:off x="323529" y="1059583"/>
            <a:ext cx="8161209" cy="2031325"/>
          </a:xfrm>
          <a:prstGeom prst="rect">
            <a:avLst/>
          </a:prstGeom>
          <a:noFill/>
        </p:spPr>
        <p:txBody>
          <a:bodyPr wrap="square" rtlCol="0">
            <a:spAutoFit/>
          </a:bodyPr>
          <a:lstStyle/>
          <a:p>
            <a:pPr algn="just">
              <a:lnSpc>
                <a:spcPct val="150000"/>
              </a:lnSpc>
            </a:pPr>
            <a:r>
              <a:rPr lang="es-ES" sz="1400" dirty="0" smtClean="0">
                <a:solidFill>
                  <a:srgbClr val="002060"/>
                </a:solidFill>
                <a:latin typeface="Arial Black" pitchFamily="34" charset="0"/>
                <a:cs typeface="Arial" pitchFamily="34" charset="0"/>
              </a:rPr>
              <a:t>El </a:t>
            </a:r>
            <a:r>
              <a:rPr lang="es-ES" sz="1400" b="1" dirty="0" smtClean="0">
                <a:solidFill>
                  <a:srgbClr val="002060"/>
                </a:solidFill>
                <a:latin typeface="Arial Black" pitchFamily="34" charset="0"/>
                <a:cs typeface="Arial" pitchFamily="34" charset="0"/>
              </a:rPr>
              <a:t>objetivo inicial del proyecto Genio </a:t>
            </a:r>
            <a:r>
              <a:rPr lang="es-ES" sz="1400" dirty="0" smtClean="0">
                <a:solidFill>
                  <a:srgbClr val="002060"/>
                </a:solidFill>
                <a:latin typeface="Arial Black" pitchFamily="34" charset="0"/>
                <a:cs typeface="Arial" pitchFamily="34" charset="0"/>
              </a:rPr>
              <a:t>es crear :</a:t>
            </a:r>
          </a:p>
          <a:p>
            <a:pPr algn="just">
              <a:lnSpc>
                <a:spcPct val="150000"/>
              </a:lnSpc>
            </a:pPr>
            <a:r>
              <a:rPr lang="es-ES" sz="1400" dirty="0" smtClean="0">
                <a:solidFill>
                  <a:srgbClr val="002060"/>
                </a:solidFill>
                <a:latin typeface="Arial Black" pitchFamily="34" charset="0"/>
                <a:cs typeface="Arial" pitchFamily="34" charset="0"/>
              </a:rPr>
              <a:t>Una herramienta que facilite al experto tributario, la definición de informes y  al resto de los usuarios </a:t>
            </a:r>
          </a:p>
          <a:p>
            <a:pPr algn="just">
              <a:lnSpc>
                <a:spcPct val="150000"/>
              </a:lnSpc>
            </a:pPr>
            <a:r>
              <a:rPr lang="es-ES" sz="1400" dirty="0" smtClean="0">
                <a:solidFill>
                  <a:srgbClr val="002060"/>
                </a:solidFill>
                <a:latin typeface="Arial Black" pitchFamily="34" charset="0"/>
                <a:cs typeface="Arial" pitchFamily="34" charset="0"/>
              </a:rPr>
              <a:t>su generación. ACCESO A BDCNET DE FORMA ESTRUCTURADA Y “AMIGABLE”.</a:t>
            </a:r>
          </a:p>
          <a:p>
            <a:pPr algn="just">
              <a:lnSpc>
                <a:spcPct val="150000"/>
              </a:lnSpc>
            </a:pPr>
            <a:endParaRPr lang="es-ES" sz="1400" dirty="0" smtClean="0">
              <a:solidFill>
                <a:srgbClr val="002060"/>
              </a:solidFill>
              <a:latin typeface="Arial" pitchFamily="34" charset="0"/>
              <a:cs typeface="Arial" pitchFamily="34" charset="0"/>
            </a:endParaRPr>
          </a:p>
          <a:p>
            <a:pPr algn="just">
              <a:lnSpc>
                <a:spcPct val="150000"/>
              </a:lnSpc>
            </a:pPr>
            <a:endParaRPr lang="es-ES" sz="1400" dirty="0" smtClean="0">
              <a:latin typeface="Arial Black" pitchFamily="34" charset="0"/>
            </a:endParaRPr>
          </a:p>
        </p:txBody>
      </p:sp>
      <p:sp>
        <p:nvSpPr>
          <p:cNvPr id="4" name="3 Rectángulo"/>
          <p:cNvSpPr/>
          <p:nvPr/>
        </p:nvSpPr>
        <p:spPr>
          <a:xfrm>
            <a:off x="395536" y="2571750"/>
            <a:ext cx="8568952" cy="2031325"/>
          </a:xfrm>
          <a:prstGeom prst="rect">
            <a:avLst/>
          </a:prstGeom>
        </p:spPr>
        <p:txBody>
          <a:bodyPr wrap="square">
            <a:spAutoFit/>
          </a:bodyPr>
          <a:lstStyle/>
          <a:p>
            <a:pPr algn="just">
              <a:lnSpc>
                <a:spcPct val="150000"/>
              </a:lnSpc>
            </a:pPr>
            <a:r>
              <a:rPr lang="es-ES" sz="1400" b="1" dirty="0" smtClean="0">
                <a:solidFill>
                  <a:srgbClr val="002060"/>
                </a:solidFill>
                <a:latin typeface="Arial Black" pitchFamily="34" charset="0"/>
                <a:cs typeface="Arial" pitchFamily="34" charset="0"/>
              </a:rPr>
              <a:t>Objetivo </a:t>
            </a:r>
            <a:r>
              <a:rPr lang="es-ES" sz="1400" b="1" dirty="0" smtClean="0">
                <a:solidFill>
                  <a:srgbClr val="002060"/>
                </a:solidFill>
                <a:latin typeface="Arial Black" pitchFamily="34" charset="0"/>
                <a:cs typeface="Arial" pitchFamily="34" charset="0"/>
                <a:sym typeface="Wingdings" pitchFamily="2" charset="2"/>
              </a:rPr>
              <a:t>para Selección.</a:t>
            </a:r>
            <a:endParaRPr lang="es-ES" sz="1400" b="1" dirty="0" smtClean="0">
              <a:solidFill>
                <a:srgbClr val="002060"/>
              </a:solidFill>
              <a:latin typeface="Arial Black" pitchFamily="34" charset="0"/>
              <a:cs typeface="Arial" pitchFamily="34" charset="0"/>
            </a:endParaRPr>
          </a:p>
          <a:p>
            <a:pPr algn="just">
              <a:lnSpc>
                <a:spcPct val="150000"/>
              </a:lnSpc>
              <a:buClr>
                <a:srgbClr val="C00000"/>
              </a:buClr>
              <a:buFont typeface="Wingdings" pitchFamily="2" charset="2"/>
              <a:buChar char="Ø"/>
            </a:pPr>
            <a:r>
              <a:rPr lang="es-ES" sz="1400" dirty="0" smtClean="0">
                <a:solidFill>
                  <a:srgbClr val="002060"/>
                </a:solidFill>
                <a:latin typeface="Arial Black" pitchFamily="34" charset="0"/>
                <a:cs typeface="Arial" pitchFamily="34" charset="0"/>
              </a:rPr>
              <a:t>Informes con lógica compleja añadida. ( cálculo de datos, comprobaciones… etc.). </a:t>
            </a:r>
            <a:r>
              <a:rPr lang="es-ES" sz="1400" dirty="0" err="1" smtClean="0">
                <a:solidFill>
                  <a:srgbClr val="002060"/>
                </a:solidFill>
                <a:latin typeface="Arial Black" pitchFamily="34" charset="0"/>
                <a:cs typeface="Arial" pitchFamily="34" charset="0"/>
              </a:rPr>
              <a:t>Parametrizados</a:t>
            </a:r>
            <a:r>
              <a:rPr lang="es-ES" sz="1400" dirty="0" smtClean="0">
                <a:solidFill>
                  <a:srgbClr val="002060"/>
                </a:solidFill>
                <a:latin typeface="Arial Black" pitchFamily="34" charset="0"/>
                <a:cs typeface="Arial" pitchFamily="34" charset="0"/>
              </a:rPr>
              <a:t> y permanentes.</a:t>
            </a:r>
          </a:p>
          <a:p>
            <a:pPr algn="just">
              <a:lnSpc>
                <a:spcPct val="150000"/>
              </a:lnSpc>
              <a:buClr>
                <a:srgbClr val="C00000"/>
              </a:buClr>
              <a:buFont typeface="Wingdings" pitchFamily="2" charset="2"/>
              <a:buChar char="Ø"/>
            </a:pPr>
            <a:r>
              <a:rPr lang="es-ES" sz="1400" dirty="0" smtClean="0">
                <a:solidFill>
                  <a:srgbClr val="002060"/>
                </a:solidFill>
                <a:latin typeface="Arial Black" pitchFamily="34" charset="0"/>
                <a:cs typeface="Arial" pitchFamily="34" charset="0"/>
              </a:rPr>
              <a:t>Obtención de un resultado o indicador calculado durante su ejecución </a:t>
            </a:r>
            <a:r>
              <a:rPr lang="es-ES" sz="1400" dirty="0" smtClean="0">
                <a:solidFill>
                  <a:srgbClr val="002060"/>
                </a:solidFill>
                <a:latin typeface="Arial Black" pitchFamily="34" charset="0"/>
                <a:cs typeface="Arial" pitchFamily="34" charset="0"/>
                <a:sym typeface="Wingdings" pitchFamily="2" charset="2"/>
              </a:rPr>
              <a:t> Zújar de Resultados  Selección de candidatos .</a:t>
            </a:r>
          </a:p>
          <a:p>
            <a:pPr algn="just">
              <a:lnSpc>
                <a:spcPct val="150000"/>
              </a:lnSpc>
              <a:buClr>
                <a:srgbClr val="C00000"/>
              </a:buClr>
              <a:buFont typeface="Wingdings" pitchFamily="2" charset="2"/>
              <a:buChar char="Ø"/>
            </a:pPr>
            <a:r>
              <a:rPr lang="es-ES" sz="1400" dirty="0" smtClean="0">
                <a:solidFill>
                  <a:srgbClr val="002060"/>
                </a:solidFill>
                <a:latin typeface="Arial Black" pitchFamily="34" charset="0"/>
                <a:cs typeface="Arial" pitchFamily="34" charset="0"/>
                <a:sym typeface="Wingdings" pitchFamily="2" charset="2"/>
              </a:rPr>
              <a:t>Potenciación del trabajo colaborativo y equipos multidisciplinares.</a:t>
            </a:r>
            <a:endParaRPr lang="es-ES" sz="1400" dirty="0" smtClean="0">
              <a:solidFill>
                <a:srgbClr val="002060"/>
              </a:solidFill>
              <a:latin typeface="Arial Black" pitchFamily="34" charset="0"/>
              <a:cs typeface="Arial" pitchFamily="34" charset="0"/>
            </a:endParaRPr>
          </a:p>
        </p:txBody>
      </p:sp>
      <p:sp>
        <p:nvSpPr>
          <p:cNvPr id="6"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2" y="2193708"/>
            <a:ext cx="799288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
            </a:pPr>
            <a:r>
              <a:rPr lang="es-ES" sz="2000" dirty="0" smtClean="0">
                <a:solidFill>
                  <a:srgbClr val="002060"/>
                </a:solidFill>
                <a:latin typeface="Arial Black" pitchFamily="34" charset="0"/>
              </a:rPr>
              <a:t>Incorporación de lógica compleja.</a:t>
            </a:r>
          </a:p>
          <a:p>
            <a:pPr>
              <a:buFont typeface="Wingdings" pitchFamily="2" charset="2"/>
              <a:buChar char="§"/>
            </a:pPr>
            <a:r>
              <a:rPr lang="es-ES" sz="2000" dirty="0" smtClean="0">
                <a:solidFill>
                  <a:srgbClr val="002060"/>
                </a:solidFill>
                <a:latin typeface="Arial Black" pitchFamily="34" charset="0"/>
              </a:rPr>
              <a:t>Capacidad de incorporar y contrastar información del contribuyente.</a:t>
            </a:r>
          </a:p>
          <a:p>
            <a:pPr>
              <a:buFont typeface="Wingdings" pitchFamily="2" charset="2"/>
              <a:buChar char="§"/>
            </a:pPr>
            <a:r>
              <a:rPr lang="es-ES" sz="2000" dirty="0" smtClean="0">
                <a:solidFill>
                  <a:srgbClr val="002060"/>
                </a:solidFill>
                <a:latin typeface="Arial Black" pitchFamily="34" charset="0"/>
              </a:rPr>
              <a:t>Tratamiento simultaneo de todos los datos relacionados con el contribuyente.</a:t>
            </a:r>
          </a:p>
          <a:p>
            <a:pPr>
              <a:buFont typeface="Wingdings" pitchFamily="2" charset="2"/>
              <a:buChar char="§"/>
            </a:pPr>
            <a:r>
              <a:rPr lang="es-ES" sz="2000" dirty="0" smtClean="0">
                <a:solidFill>
                  <a:srgbClr val="002060"/>
                </a:solidFill>
                <a:latin typeface="Arial Black" pitchFamily="34" charset="0"/>
              </a:rPr>
              <a:t>Capacidad de “rastrear” , sin límite, las relaciones del contribuyente</a:t>
            </a:r>
            <a:endParaRPr lang="es-ES" sz="2000" dirty="0">
              <a:solidFill>
                <a:srgbClr val="002060"/>
              </a:solidFill>
              <a:latin typeface="Arial Black" pitchFamily="34" charset="0"/>
            </a:endParaRPr>
          </a:p>
        </p:txBody>
      </p:sp>
      <p:pic>
        <p:nvPicPr>
          <p:cNvPr id="5"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5954"/>
            <a:ext cx="9144000" cy="5149454"/>
          </a:xfrm>
          <a:prstGeom prst="rect">
            <a:avLst/>
          </a:prstGeom>
          <a:noFill/>
          <a:ln w="9525">
            <a:noFill/>
            <a:miter lim="800000"/>
            <a:headEnd/>
            <a:tailEnd/>
          </a:ln>
        </p:spPr>
      </p:pic>
      <p:sp>
        <p:nvSpPr>
          <p:cNvPr id="9" name="Rectangle 2"/>
          <p:cNvSpPr txBox="1">
            <a:spLocks noChangeArrowheads="1"/>
          </p:cNvSpPr>
          <p:nvPr/>
        </p:nvSpPr>
        <p:spPr bwMode="auto">
          <a:xfrm>
            <a:off x="827584" y="411510"/>
            <a:ext cx="7920880" cy="594066"/>
          </a:xfrm>
          <a:prstGeom prst="rect">
            <a:avLst/>
          </a:prstGeo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marL="742950" lvl="0" indent="-742950" algn="ctr" fontAlgn="base">
              <a:spcBef>
                <a:spcPct val="0"/>
              </a:spcBef>
              <a:spcAft>
                <a:spcPct val="0"/>
              </a:spcAft>
              <a:defRPr/>
            </a:pPr>
            <a:r>
              <a:rPr lang="es-ES" sz="1600" b="1" kern="0" dirty="0" smtClean="0">
                <a:solidFill>
                  <a:srgbClr val="002060"/>
                </a:solidFill>
                <a:latin typeface="Arial Black" pitchFamily="34" charset="0"/>
                <a:ea typeface="+mj-ea"/>
                <a:cs typeface="+mj-cs"/>
              </a:rPr>
              <a:t>GENIO</a:t>
            </a:r>
            <a:r>
              <a:rPr kumimoji="0" lang="es-ES" sz="1600" b="1" i="0" u="none" strike="noStrike" kern="0" cap="none" spc="0" normalizeH="0" baseline="0" noProof="0" dirty="0" smtClean="0">
                <a:ln>
                  <a:noFill/>
                </a:ln>
                <a:solidFill>
                  <a:srgbClr val="002060"/>
                </a:solidFill>
                <a:effectLst/>
                <a:uLnTx/>
                <a:uFillTx/>
                <a:latin typeface="Arial Black" pitchFamily="34" charset="0"/>
                <a:ea typeface="+mj-ea"/>
                <a:cs typeface="+mj-cs"/>
              </a:rPr>
              <a:t>.</a:t>
            </a:r>
            <a:r>
              <a:rPr lang="es-ES" sz="1600" b="1" kern="0" dirty="0" smtClean="0">
                <a:solidFill>
                  <a:srgbClr val="002060"/>
                </a:solidFill>
                <a:latin typeface="Arial Black" pitchFamily="34" charset="0"/>
              </a:rPr>
              <a:t> Agrupación y tratamiento de datos Zújar en sede de un contribuyente o colectivo</a:t>
            </a:r>
            <a:endParaRPr kumimoji="0" lang="es-ES" sz="1600" b="1" i="0" u="none" strike="noStrike" kern="0" cap="none" spc="0" normalizeH="0" baseline="0" noProof="0" dirty="0" smtClean="0">
              <a:ln>
                <a:noFill/>
              </a:ln>
              <a:solidFill>
                <a:srgbClr val="002060"/>
              </a:solidFill>
              <a:effectLst/>
              <a:uLnTx/>
              <a:uFillTx/>
              <a:latin typeface="Arial Black" pitchFamily="34" charset="0"/>
              <a:ea typeface="+mj-ea"/>
              <a:cs typeface="+mj-cs"/>
            </a:endParaRPr>
          </a:p>
        </p:txBody>
      </p:sp>
      <p:pic>
        <p:nvPicPr>
          <p:cNvPr id="6" name="5 Imagen"/>
          <p:cNvPicPr/>
          <p:nvPr/>
        </p:nvPicPr>
        <p:blipFill>
          <a:blip r:embed="rId4" cstate="print"/>
          <a:srcRect t="1410" b="2539"/>
          <a:stretch>
            <a:fillRect/>
          </a:stretch>
        </p:blipFill>
        <p:spPr bwMode="auto">
          <a:xfrm>
            <a:off x="755576" y="1005576"/>
            <a:ext cx="7920880" cy="3510390"/>
          </a:xfrm>
          <a:prstGeom prst="rect">
            <a:avLst/>
          </a:prstGeom>
          <a:solidFill>
            <a:schemeClr val="bg1"/>
          </a:solidFill>
        </p:spPr>
      </p:pic>
      <p:sp>
        <p:nvSpPr>
          <p:cNvPr id="13" name="12 Rectángulo"/>
          <p:cNvSpPr/>
          <p:nvPr/>
        </p:nvSpPr>
        <p:spPr>
          <a:xfrm flipH="1">
            <a:off x="575549" y="987574"/>
            <a:ext cx="8100903" cy="36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rgbClr val="002060"/>
                </a:solidFill>
                <a:latin typeface="Arial Black" pitchFamily="34" charset="0"/>
                <a:cs typeface="Arial" pitchFamily="34" charset="0"/>
              </a:rPr>
              <a:t>Informes estructurados con lógica compleja, basada en la información obtenida de los ZUJAR.</a:t>
            </a:r>
          </a:p>
          <a:p>
            <a:pPr algn="just"/>
            <a:endParaRPr lang="es-ES" sz="1600" dirty="0" smtClean="0">
              <a:solidFill>
                <a:srgbClr val="002060"/>
              </a:solidFill>
              <a:latin typeface="Arial Black" pitchFamily="34" charset="0"/>
              <a:cs typeface="Arial" pitchFamily="34" charset="0"/>
            </a:endParaRPr>
          </a:p>
          <a:p>
            <a:pPr algn="just">
              <a:buFont typeface="Wingdings" pitchFamily="2" charset="2"/>
              <a:buChar char="§"/>
            </a:pPr>
            <a:r>
              <a:rPr lang="es-ES" sz="1600" dirty="0" smtClean="0">
                <a:solidFill>
                  <a:srgbClr val="002060"/>
                </a:solidFill>
                <a:latin typeface="Arial Black" pitchFamily="34" charset="0"/>
                <a:cs typeface="Arial" pitchFamily="34" charset="0"/>
              </a:rPr>
              <a:t>Incorpora: </a:t>
            </a:r>
            <a:r>
              <a:rPr lang="es-ES" sz="1600" u="sng" dirty="0" smtClean="0">
                <a:solidFill>
                  <a:srgbClr val="002060"/>
                </a:solidFill>
                <a:latin typeface="Arial Black" pitchFamily="34" charset="0"/>
                <a:cs typeface="Arial" pitchFamily="34" charset="0"/>
              </a:rPr>
              <a:t>programación avanzada.</a:t>
            </a:r>
          </a:p>
          <a:p>
            <a:pPr lvl="0" algn="just">
              <a:buFont typeface="Wingdings" pitchFamily="2" charset="2"/>
              <a:buChar char="§"/>
            </a:pPr>
            <a:r>
              <a:rPr lang="es-ES" sz="1600" kern="0" dirty="0" smtClean="0">
                <a:solidFill>
                  <a:srgbClr val="002060"/>
                </a:solidFill>
                <a:latin typeface="Arial Black" pitchFamily="34" charset="0"/>
                <a:cs typeface="Arial" pitchFamily="34" charset="0"/>
              </a:rPr>
              <a:t>Permite: “….producir los </a:t>
            </a:r>
            <a:r>
              <a:rPr lang="es-ES" sz="1600" u="sng" kern="0" dirty="0" smtClean="0">
                <a:solidFill>
                  <a:srgbClr val="002060"/>
                </a:solidFill>
                <a:latin typeface="Arial Black" pitchFamily="34" charset="0"/>
                <a:cs typeface="Arial" pitchFamily="34" charset="0"/>
              </a:rPr>
              <a:t>PRODUCTOS de selección que se necesitan</a:t>
            </a:r>
            <a:r>
              <a:rPr lang="es-ES" sz="1600" kern="0" dirty="0" smtClean="0">
                <a:solidFill>
                  <a:srgbClr val="002060"/>
                </a:solidFill>
                <a:latin typeface="Arial Black" pitchFamily="34" charset="0"/>
                <a:cs typeface="Arial" pitchFamily="34" charset="0"/>
              </a:rPr>
              <a:t>, en las cantidades que se necesitan, en el momento en que se necesitan…”.</a:t>
            </a:r>
          </a:p>
          <a:p>
            <a:pPr lvl="0" algn="just">
              <a:buFont typeface="Wingdings" pitchFamily="2" charset="2"/>
              <a:buChar char="§"/>
            </a:pPr>
            <a:r>
              <a:rPr lang="es-ES" sz="1600" kern="0" dirty="0" smtClean="0">
                <a:solidFill>
                  <a:srgbClr val="002060"/>
                </a:solidFill>
                <a:latin typeface="Arial Black" pitchFamily="34" charset="0"/>
                <a:cs typeface="Arial" pitchFamily="34" charset="0"/>
              </a:rPr>
              <a:t> Posibilita: Selecciones </a:t>
            </a:r>
            <a:r>
              <a:rPr lang="es-ES" sz="1600" u="sng" kern="0" dirty="0" smtClean="0">
                <a:solidFill>
                  <a:srgbClr val="002060"/>
                </a:solidFill>
                <a:latin typeface="Arial Black" pitchFamily="34" charset="0"/>
                <a:cs typeface="Arial" pitchFamily="34" charset="0"/>
              </a:rPr>
              <a:t>permanentes</a:t>
            </a:r>
            <a:r>
              <a:rPr lang="es-ES" sz="1600" kern="0" dirty="0" smtClean="0">
                <a:solidFill>
                  <a:srgbClr val="002060"/>
                </a:solidFill>
                <a:latin typeface="Arial Black" pitchFamily="34" charset="0"/>
                <a:cs typeface="Arial" pitchFamily="34" charset="0"/>
              </a:rPr>
              <a:t>/ Selecciones reutilizables.</a:t>
            </a:r>
          </a:p>
          <a:p>
            <a:pPr algn="just">
              <a:buFont typeface="Wingdings" pitchFamily="2" charset="2"/>
              <a:buChar char="§"/>
            </a:pPr>
            <a:r>
              <a:rPr lang="es-ES" sz="1600" dirty="0" smtClean="0">
                <a:solidFill>
                  <a:srgbClr val="002060"/>
                </a:solidFill>
                <a:latin typeface="Arial Black" pitchFamily="34" charset="0"/>
                <a:cs typeface="Arial" pitchFamily="34" charset="0"/>
              </a:rPr>
              <a:t>Optimiza: Trabajo </a:t>
            </a:r>
            <a:r>
              <a:rPr lang="es-ES" sz="1600" u="sng" dirty="0" smtClean="0">
                <a:solidFill>
                  <a:srgbClr val="002060"/>
                </a:solidFill>
                <a:latin typeface="Arial Black" pitchFamily="34" charset="0"/>
                <a:cs typeface="Arial" pitchFamily="34" charset="0"/>
              </a:rPr>
              <a:t>colaborativo</a:t>
            </a:r>
            <a:r>
              <a:rPr lang="es-ES" sz="1600" dirty="0" smtClean="0">
                <a:solidFill>
                  <a:srgbClr val="002060"/>
                </a:solidFill>
                <a:latin typeface="Arial Black" pitchFamily="34" charset="0"/>
                <a:cs typeface="Arial" pitchFamily="34" charset="0"/>
              </a:rPr>
              <a:t> / Homogeneización</a:t>
            </a:r>
          </a:p>
          <a:p>
            <a:pPr lvl="0" algn="just">
              <a:buFont typeface="Wingdings" pitchFamily="2" charset="2"/>
              <a:buChar char="§"/>
            </a:pPr>
            <a:endParaRPr lang="es-ES" sz="1600" kern="0" dirty="0" smtClean="0">
              <a:solidFill>
                <a:srgbClr val="002060"/>
              </a:solidFill>
              <a:latin typeface="Arial Black" pitchFamily="34" charset="0"/>
              <a:cs typeface="Arial" pitchFamily="34" charset="0"/>
            </a:endParaRPr>
          </a:p>
          <a:p>
            <a:pPr lvl="0" algn="just">
              <a:buFont typeface="Wingdings" pitchFamily="2" charset="2"/>
              <a:buChar char="§"/>
            </a:pPr>
            <a:r>
              <a:rPr lang="es-ES" sz="1600" kern="0" dirty="0" smtClean="0">
                <a:solidFill>
                  <a:srgbClr val="002060"/>
                </a:solidFill>
                <a:latin typeface="Arial Black" pitchFamily="34" charset="0"/>
                <a:cs typeface="Arial" pitchFamily="34" charset="0"/>
              </a:rPr>
              <a:t> Resultados: Documentos propios de actuaciones de investigación.</a:t>
            </a:r>
          </a:p>
          <a:p>
            <a:pPr algn="just">
              <a:buFont typeface="Wingdings" pitchFamily="2" charset="2"/>
              <a:buChar char="§"/>
            </a:pPr>
            <a:endParaRPr lang="es-ES" dirty="0">
              <a:solidFill>
                <a:srgbClr val="002060"/>
              </a:solidFill>
              <a:latin typeface="Arial Black" pitchFamily="34" charset="0"/>
            </a:endParaRPr>
          </a:p>
        </p:txBody>
      </p:sp>
      <p:sp>
        <p:nvSpPr>
          <p:cNvPr id="14" name="Rectangle 2"/>
          <p:cNvSpPr txBox="1">
            <a:spLocks noChangeArrowheads="1"/>
          </p:cNvSpPr>
          <p:nvPr/>
        </p:nvSpPr>
        <p:spPr bwMode="auto">
          <a:xfrm>
            <a:off x="683568" y="2787774"/>
            <a:ext cx="5786386" cy="3780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0" indent="-742950" algn="just">
              <a:defRPr/>
            </a:pPr>
            <a:endParaRPr kumimoji="0" lang="es-ES" sz="1000" b="1" i="0" u="none" strike="noStrike" kern="0" cap="none" spc="0" normalizeH="0" baseline="0" noProof="0" dirty="0" smtClean="0">
              <a:ln>
                <a:noFill/>
              </a:ln>
              <a:solidFill>
                <a:srgbClr val="002060"/>
              </a:solidFill>
              <a:effectLst/>
              <a:uLnTx/>
              <a:uFillTx/>
              <a:latin typeface="Arial" charset="0"/>
              <a:ea typeface="+mj-ea"/>
              <a:cs typeface="+mj-cs"/>
            </a:endParaRPr>
          </a:p>
        </p:txBody>
      </p:sp>
      <p:sp>
        <p:nvSpPr>
          <p:cNvPr id="10"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2" y="2193708"/>
            <a:ext cx="799288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
            </a:pPr>
            <a:r>
              <a:rPr lang="es-ES" sz="2000" dirty="0" smtClean="0">
                <a:solidFill>
                  <a:srgbClr val="002060"/>
                </a:solidFill>
                <a:latin typeface="Arial Black" pitchFamily="34" charset="0"/>
              </a:rPr>
              <a:t>Incorporación de lógica compleja.</a:t>
            </a:r>
          </a:p>
          <a:p>
            <a:pPr>
              <a:buFont typeface="Wingdings" pitchFamily="2" charset="2"/>
              <a:buChar char="§"/>
            </a:pPr>
            <a:r>
              <a:rPr lang="es-ES" sz="2000" dirty="0" smtClean="0">
                <a:solidFill>
                  <a:srgbClr val="002060"/>
                </a:solidFill>
                <a:latin typeface="Arial Black" pitchFamily="34" charset="0"/>
              </a:rPr>
              <a:t>Capacidad de incorporar y contrastar información del contribuyente.</a:t>
            </a:r>
          </a:p>
          <a:p>
            <a:pPr>
              <a:buFont typeface="Wingdings" pitchFamily="2" charset="2"/>
              <a:buChar char="§"/>
            </a:pPr>
            <a:r>
              <a:rPr lang="es-ES" sz="2000" dirty="0" smtClean="0">
                <a:solidFill>
                  <a:srgbClr val="002060"/>
                </a:solidFill>
                <a:latin typeface="Arial Black" pitchFamily="34" charset="0"/>
              </a:rPr>
              <a:t>Tratamiento simultaneo de todos los datos relacionados con el contribuyente.</a:t>
            </a:r>
          </a:p>
          <a:p>
            <a:pPr>
              <a:buFont typeface="Wingdings" pitchFamily="2" charset="2"/>
              <a:buChar char="§"/>
            </a:pPr>
            <a:r>
              <a:rPr lang="es-ES" sz="2000" dirty="0" smtClean="0">
                <a:solidFill>
                  <a:srgbClr val="002060"/>
                </a:solidFill>
                <a:latin typeface="Arial Black" pitchFamily="34" charset="0"/>
              </a:rPr>
              <a:t>Capacidad de “rastrear” , sin límite, las relaciones del contribuyente</a:t>
            </a:r>
            <a:endParaRPr lang="es-ES" sz="2000" dirty="0">
              <a:solidFill>
                <a:srgbClr val="002060"/>
              </a:solidFill>
              <a:latin typeface="Arial Black" pitchFamily="34" charset="0"/>
            </a:endParaRPr>
          </a:p>
        </p:txBody>
      </p:sp>
      <p:pic>
        <p:nvPicPr>
          <p:cNvPr id="5"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5954"/>
            <a:ext cx="9144000" cy="5149454"/>
          </a:xfrm>
          <a:prstGeom prst="rect">
            <a:avLst/>
          </a:prstGeom>
          <a:noFill/>
          <a:ln w="9525">
            <a:noFill/>
            <a:miter lim="800000"/>
            <a:headEnd/>
            <a:tailEnd/>
          </a:ln>
        </p:spPr>
      </p:pic>
      <p:sp>
        <p:nvSpPr>
          <p:cNvPr id="9" name="Rectangle 2"/>
          <p:cNvSpPr txBox="1">
            <a:spLocks noChangeArrowheads="1"/>
          </p:cNvSpPr>
          <p:nvPr/>
        </p:nvSpPr>
        <p:spPr bwMode="auto">
          <a:xfrm>
            <a:off x="2987824" y="483519"/>
            <a:ext cx="1872208" cy="112680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0"/>
              </a:spcBef>
              <a:spcAft>
                <a:spcPct val="0"/>
              </a:spcAft>
              <a:buClrTx/>
              <a:buSzTx/>
              <a:tabLst/>
              <a:defRPr/>
            </a:pPr>
            <a:r>
              <a:rPr kumimoji="0" lang="es-ES" sz="3600" b="1" i="0" u="none" strike="noStrike" kern="0" cap="none" spc="0" normalizeH="0" baseline="0" noProof="0" dirty="0" smtClean="0">
                <a:ln>
                  <a:noFill/>
                </a:ln>
                <a:solidFill>
                  <a:srgbClr val="002060"/>
                </a:solidFill>
                <a:effectLst/>
                <a:uLnTx/>
                <a:uFillTx/>
                <a:latin typeface="Arial" charset="0"/>
                <a:ea typeface="+mj-ea"/>
                <a:cs typeface="+mj-cs"/>
              </a:rPr>
              <a:t>Genio</a:t>
            </a:r>
          </a:p>
        </p:txBody>
      </p:sp>
      <p:pic>
        <p:nvPicPr>
          <p:cNvPr id="6" name="5 Imagen"/>
          <p:cNvPicPr/>
          <p:nvPr/>
        </p:nvPicPr>
        <p:blipFill>
          <a:blip r:embed="rId4" cstate="print"/>
          <a:srcRect t="1410" b="2539"/>
          <a:stretch>
            <a:fillRect/>
          </a:stretch>
        </p:blipFill>
        <p:spPr bwMode="auto">
          <a:xfrm>
            <a:off x="899593" y="951570"/>
            <a:ext cx="5400675" cy="3328988"/>
          </a:xfrm>
          <a:prstGeom prst="rect">
            <a:avLst/>
          </a:prstGeom>
          <a:solidFill>
            <a:schemeClr val="bg1"/>
          </a:solidFill>
        </p:spPr>
      </p:pic>
      <p:sp>
        <p:nvSpPr>
          <p:cNvPr id="7" name="6 Rectángulo"/>
          <p:cNvSpPr/>
          <p:nvPr/>
        </p:nvSpPr>
        <p:spPr>
          <a:xfrm>
            <a:off x="179512" y="1275606"/>
            <a:ext cx="468052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rgbClr val="002060"/>
                </a:solidFill>
                <a:latin typeface="Arial Black" pitchFamily="34" charset="0"/>
              </a:rPr>
              <a:t>Documento procesador de textos. </a:t>
            </a:r>
          </a:p>
          <a:p>
            <a:pPr algn="just"/>
            <a:r>
              <a:rPr lang="es-ES" dirty="0" smtClean="0">
                <a:solidFill>
                  <a:srgbClr val="002060"/>
                </a:solidFill>
                <a:latin typeface="Arial Black" pitchFamily="34" charset="0"/>
              </a:rPr>
              <a:t>Incorpora datos de forma dinámica.</a:t>
            </a:r>
          </a:p>
          <a:p>
            <a:pPr algn="just"/>
            <a:r>
              <a:rPr lang="es-ES" dirty="0" smtClean="0">
                <a:solidFill>
                  <a:srgbClr val="002060"/>
                </a:solidFill>
                <a:latin typeface="Arial Black" pitchFamily="34" charset="0"/>
              </a:rPr>
              <a:t>Comparativa compleja.</a:t>
            </a:r>
            <a:endParaRPr lang="es-ES" dirty="0">
              <a:solidFill>
                <a:srgbClr val="002060"/>
              </a:solidFill>
              <a:latin typeface="Arial Black" pitchFamily="34" charset="0"/>
            </a:endParaRPr>
          </a:p>
        </p:txBody>
      </p:sp>
      <p:pic>
        <p:nvPicPr>
          <p:cNvPr id="12" name="11 Imagen"/>
          <p:cNvPicPr/>
          <p:nvPr/>
        </p:nvPicPr>
        <p:blipFill>
          <a:blip r:embed="rId5" cstate="print"/>
          <a:srcRect l="882" t="1410" b="4796"/>
          <a:stretch>
            <a:fillRect/>
          </a:stretch>
        </p:blipFill>
        <p:spPr bwMode="auto">
          <a:xfrm>
            <a:off x="251520" y="573528"/>
            <a:ext cx="6984776" cy="4014446"/>
          </a:xfrm>
          <a:prstGeom prst="rect">
            <a:avLst/>
          </a:prstGeom>
          <a:noFill/>
          <a:ln w="9525">
            <a:noFill/>
            <a:miter lim="800000"/>
            <a:headEnd/>
            <a:tailEnd/>
          </a:ln>
        </p:spPr>
      </p:pic>
      <p:sp>
        <p:nvSpPr>
          <p:cNvPr id="13" name="12 Rectángulo"/>
          <p:cNvSpPr/>
          <p:nvPr/>
        </p:nvSpPr>
        <p:spPr>
          <a:xfrm flipH="1">
            <a:off x="2051718" y="1167594"/>
            <a:ext cx="4824535" cy="2700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
            </a:pPr>
            <a:r>
              <a:rPr lang="es-ES" dirty="0" smtClean="0">
                <a:solidFill>
                  <a:srgbClr val="002060"/>
                </a:solidFill>
                <a:latin typeface="Arial Black" pitchFamily="34" charset="0"/>
              </a:rPr>
              <a:t>Trabajo colaborativo. </a:t>
            </a:r>
          </a:p>
          <a:p>
            <a:pPr algn="just">
              <a:buFont typeface="Wingdings" pitchFamily="2" charset="2"/>
              <a:buChar char="§"/>
            </a:pPr>
            <a:r>
              <a:rPr lang="es-ES" dirty="0" smtClean="0">
                <a:solidFill>
                  <a:srgbClr val="002060"/>
                </a:solidFill>
                <a:latin typeface="Arial Black" pitchFamily="34" charset="0"/>
              </a:rPr>
              <a:t>Homogeneización.</a:t>
            </a:r>
          </a:p>
          <a:p>
            <a:pPr algn="just">
              <a:buFont typeface="Wingdings" pitchFamily="2" charset="2"/>
              <a:buChar char="§"/>
            </a:pPr>
            <a:r>
              <a:rPr lang="es-ES" dirty="0" smtClean="0">
                <a:solidFill>
                  <a:srgbClr val="002060"/>
                </a:solidFill>
                <a:latin typeface="Arial Black" pitchFamily="34" charset="0"/>
              </a:rPr>
              <a:t>Incorpora programación avanzada.</a:t>
            </a:r>
          </a:p>
          <a:p>
            <a:pPr lvl="0" algn="just">
              <a:buFont typeface="Wingdings" pitchFamily="2" charset="2"/>
              <a:buChar char="§"/>
            </a:pPr>
            <a:r>
              <a:rPr lang="es-ES" b="1" kern="0" dirty="0" smtClean="0">
                <a:solidFill>
                  <a:srgbClr val="C00000"/>
                </a:solidFill>
                <a:latin typeface="Arial" charset="0"/>
              </a:rPr>
              <a:t>“….producir los PRODUCTOS de selección que se necesitan, en las cantidades que se necesitan, en el momento en que se necesitan…”.</a:t>
            </a:r>
          </a:p>
          <a:p>
            <a:pPr algn="just">
              <a:buFont typeface="Wingdings" pitchFamily="2" charset="2"/>
              <a:buChar char="§"/>
            </a:pPr>
            <a:endParaRPr lang="es-ES" dirty="0">
              <a:solidFill>
                <a:srgbClr val="002060"/>
              </a:solidFill>
              <a:latin typeface="Arial Black" pitchFamily="34" charset="0"/>
            </a:endParaRPr>
          </a:p>
        </p:txBody>
      </p:sp>
      <p:sp>
        <p:nvSpPr>
          <p:cNvPr id="14" name="Rectangle 2"/>
          <p:cNvSpPr txBox="1">
            <a:spLocks noChangeArrowheads="1"/>
          </p:cNvSpPr>
          <p:nvPr/>
        </p:nvSpPr>
        <p:spPr bwMode="auto">
          <a:xfrm>
            <a:off x="683568" y="2787774"/>
            <a:ext cx="5786386" cy="3780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0" indent="-742950" algn="just">
              <a:defRPr/>
            </a:pPr>
            <a:endParaRPr kumimoji="0" lang="es-ES" sz="1000" b="1" i="0" u="none" strike="noStrike" kern="0" cap="none" spc="0" normalizeH="0" baseline="0" noProof="0" dirty="0" smtClean="0">
              <a:ln>
                <a:noFill/>
              </a:ln>
              <a:solidFill>
                <a:srgbClr val="002060"/>
              </a:solidFill>
              <a:effectLst/>
              <a:uLnTx/>
              <a:uFillTx/>
              <a:latin typeface="Arial" charset="0"/>
              <a:ea typeface="+mj-ea"/>
              <a:cs typeface="+mj-cs"/>
            </a:endParaRPr>
          </a:p>
        </p:txBody>
      </p:sp>
      <p:sp>
        <p:nvSpPr>
          <p:cNvPr id="10" name="9 CuadroTexto"/>
          <p:cNvSpPr txBox="1"/>
          <p:nvPr/>
        </p:nvSpPr>
        <p:spPr>
          <a:xfrm>
            <a:off x="1619672" y="555526"/>
            <a:ext cx="6120680" cy="4324261"/>
          </a:xfrm>
          <a:prstGeom prst="rect">
            <a:avLst/>
          </a:prstGeom>
          <a:solidFill>
            <a:schemeClr val="bg1"/>
          </a:solidFill>
        </p:spPr>
        <p:txBody>
          <a:bodyPr wrap="square" rtlCol="0">
            <a:spAutoFit/>
          </a:bodyPr>
          <a:lstStyle/>
          <a:p>
            <a:pPr algn="just">
              <a:buFont typeface="Arial" pitchFamily="34" charset="0"/>
              <a:buChar char="•"/>
            </a:pPr>
            <a:endParaRPr lang="es-ES" sz="1100" dirty="0" smtClean="0">
              <a:solidFill>
                <a:schemeClr val="accent2"/>
              </a:solidFill>
              <a:latin typeface="Arial" pitchFamily="34" charset="0"/>
              <a:cs typeface="Arial" pitchFamily="34" charset="0"/>
            </a:endParaRPr>
          </a:p>
          <a:p>
            <a:pPr algn="just">
              <a:lnSpc>
                <a:spcPct val="150000"/>
              </a:lnSpc>
              <a:buFont typeface="Arial" pitchFamily="34" charset="0"/>
              <a:buChar char="•"/>
            </a:pPr>
            <a:r>
              <a:rPr lang="es-ES"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Wingdings" pitchFamily="2" charset="2"/>
              </a:rPr>
              <a:t>Selecciones permanentes</a:t>
            </a:r>
            <a:r>
              <a:rPr lang="es-ES" sz="1600" b="1" dirty="0" smtClean="0">
                <a:solidFill>
                  <a:srgbClr val="002060"/>
                </a:solidFill>
                <a:latin typeface="Arial" pitchFamily="34" charset="0"/>
                <a:cs typeface="Arial" pitchFamily="34" charset="0"/>
                <a:sym typeface="Wingdings" pitchFamily="2" charset="2"/>
              </a:rPr>
              <a:t>:</a:t>
            </a:r>
          </a:p>
          <a:p>
            <a:pPr lvl="1" algn="just">
              <a:lnSpc>
                <a:spcPct val="150000"/>
              </a:lnSpc>
              <a:buFont typeface="Arial" pitchFamily="34" charset="0"/>
              <a:buChar char="•"/>
            </a:pPr>
            <a:r>
              <a:rPr lang="es-ES" sz="1600" dirty="0" smtClean="0">
                <a:solidFill>
                  <a:srgbClr val="002060"/>
                </a:solidFill>
                <a:latin typeface="Arial" pitchFamily="34" charset="0"/>
                <a:cs typeface="Arial" pitchFamily="34" charset="0"/>
                <a:sym typeface="Wingdings" pitchFamily="2" charset="2"/>
              </a:rPr>
              <a:t> </a:t>
            </a:r>
            <a:r>
              <a:rPr lang="es-ES" sz="1600" dirty="0" err="1" smtClean="0">
                <a:solidFill>
                  <a:srgbClr val="002060"/>
                </a:solidFill>
                <a:latin typeface="Arial" pitchFamily="34" charset="0"/>
                <a:cs typeface="Arial" pitchFamily="34" charset="0"/>
                <a:sym typeface="Wingdings" pitchFamily="2" charset="2"/>
              </a:rPr>
              <a:t>Parametrizar</a:t>
            </a:r>
            <a:r>
              <a:rPr lang="es-ES" sz="1600" dirty="0" smtClean="0">
                <a:solidFill>
                  <a:srgbClr val="002060"/>
                </a:solidFill>
                <a:latin typeface="Arial" pitchFamily="34" charset="0"/>
                <a:cs typeface="Arial" pitchFamily="34" charset="0"/>
                <a:sym typeface="Wingdings" pitchFamily="2" charset="2"/>
              </a:rPr>
              <a:t> años.		</a:t>
            </a:r>
            <a:r>
              <a:rPr lang="es-ES"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Wingdings" pitchFamily="2" charset="2"/>
              </a:rPr>
              <a:t>POSIBILIDADES</a:t>
            </a:r>
          </a:p>
          <a:p>
            <a:pPr lvl="1" algn="just">
              <a:lnSpc>
                <a:spcPct val="150000"/>
              </a:lnSpc>
              <a:buFont typeface="Arial" pitchFamily="34" charset="0"/>
              <a:buChar char="•"/>
            </a:pPr>
            <a:r>
              <a:rPr lang="es-ES" sz="1600" dirty="0" err="1" smtClean="0">
                <a:solidFill>
                  <a:srgbClr val="002060"/>
                </a:solidFill>
                <a:latin typeface="Arial" pitchFamily="34" charset="0"/>
                <a:cs typeface="Arial" pitchFamily="34" charset="0"/>
                <a:sym typeface="Wingdings" pitchFamily="2" charset="2"/>
              </a:rPr>
              <a:t>Parametrizar</a:t>
            </a:r>
            <a:r>
              <a:rPr lang="es-ES" sz="1600" dirty="0" smtClean="0">
                <a:solidFill>
                  <a:srgbClr val="002060"/>
                </a:solidFill>
                <a:latin typeface="Arial" pitchFamily="34" charset="0"/>
                <a:cs typeface="Arial" pitchFamily="34" charset="0"/>
                <a:sym typeface="Wingdings" pitchFamily="2" charset="2"/>
              </a:rPr>
              <a:t>  riesgos.</a:t>
            </a:r>
          </a:p>
          <a:p>
            <a:pPr lvl="1" algn="just">
              <a:lnSpc>
                <a:spcPct val="150000"/>
              </a:lnSpc>
              <a:buFont typeface="Arial" pitchFamily="34" charset="0"/>
              <a:buChar char="•"/>
            </a:pPr>
            <a:r>
              <a:rPr lang="es-ES" sz="1600" dirty="0" err="1" smtClean="0">
                <a:solidFill>
                  <a:srgbClr val="002060"/>
                </a:solidFill>
                <a:latin typeface="Arial" pitchFamily="34" charset="0"/>
                <a:cs typeface="Arial" pitchFamily="34" charset="0"/>
                <a:sym typeface="Wingdings" pitchFamily="2" charset="2"/>
              </a:rPr>
              <a:t>Parametrizar</a:t>
            </a:r>
            <a:r>
              <a:rPr lang="es-ES" sz="1600" dirty="0" smtClean="0">
                <a:solidFill>
                  <a:srgbClr val="002060"/>
                </a:solidFill>
                <a:latin typeface="Arial" pitchFamily="34" charset="0"/>
                <a:cs typeface="Arial" pitchFamily="34" charset="0"/>
                <a:sym typeface="Wingdings" pitchFamily="2" charset="2"/>
              </a:rPr>
              <a:t>  valores.</a:t>
            </a:r>
          </a:p>
          <a:p>
            <a:pPr algn="just">
              <a:lnSpc>
                <a:spcPct val="150000"/>
              </a:lnSpc>
              <a:buFont typeface="Arial" pitchFamily="34" charset="0"/>
              <a:buChar char="•"/>
            </a:pPr>
            <a:r>
              <a:rPr lang="es-ES"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Wingdings" pitchFamily="2" charset="2"/>
              </a:rPr>
              <a:t>Selecciones reutilizables parcialmente</a:t>
            </a:r>
            <a:r>
              <a:rPr lang="es-ES" sz="1600" b="1" dirty="0" smtClean="0">
                <a:solidFill>
                  <a:srgbClr val="002060"/>
                </a:solidFill>
                <a:latin typeface="Arial" pitchFamily="34" charset="0"/>
                <a:cs typeface="Arial" pitchFamily="34" charset="0"/>
                <a:sym typeface="Wingdings" pitchFamily="2" charset="2"/>
              </a:rPr>
              <a:t>: </a:t>
            </a:r>
          </a:p>
          <a:p>
            <a:pPr lvl="1" algn="just">
              <a:lnSpc>
                <a:spcPct val="150000"/>
              </a:lnSpc>
              <a:buFont typeface="Arial" pitchFamily="34" charset="0"/>
              <a:buChar char="•"/>
            </a:pPr>
            <a:r>
              <a:rPr lang="es-ES" sz="1600" dirty="0" smtClean="0">
                <a:solidFill>
                  <a:srgbClr val="002060"/>
                </a:solidFill>
                <a:latin typeface="Arial" pitchFamily="34" charset="0"/>
                <a:cs typeface="Arial" pitchFamily="34" charset="0"/>
                <a:sym typeface="Wingdings" pitchFamily="2" charset="2"/>
              </a:rPr>
              <a:t>“</a:t>
            </a:r>
            <a:r>
              <a:rPr lang="es-ES" sz="1600" dirty="0" err="1" smtClean="0">
                <a:solidFill>
                  <a:srgbClr val="002060"/>
                </a:solidFill>
                <a:latin typeface="Arial" pitchFamily="34" charset="0"/>
                <a:cs typeface="Arial" pitchFamily="34" charset="0"/>
                <a:sym typeface="Wingdings" pitchFamily="2" charset="2"/>
              </a:rPr>
              <a:t>Subconsultas</a:t>
            </a:r>
            <a:r>
              <a:rPr lang="es-ES" sz="1600" dirty="0" smtClean="0">
                <a:solidFill>
                  <a:srgbClr val="002060"/>
                </a:solidFill>
                <a:latin typeface="Arial" pitchFamily="34" charset="0"/>
                <a:cs typeface="Arial" pitchFamily="34" charset="0"/>
                <a:sym typeface="Wingdings" pitchFamily="2" charset="2"/>
              </a:rPr>
              <a:t>”, reutilizables en otras selecciones. </a:t>
            </a:r>
            <a:r>
              <a:rPr lang="es-ES" sz="1600" b="1" dirty="0" smtClean="0">
                <a:solidFill>
                  <a:srgbClr val="002060"/>
                </a:solidFill>
                <a:latin typeface="Arial" pitchFamily="34" charset="0"/>
                <a:cs typeface="Arial" pitchFamily="34" charset="0"/>
                <a:sym typeface="Wingdings" pitchFamily="2" charset="2"/>
              </a:rPr>
              <a:t>MECANO</a:t>
            </a:r>
          </a:p>
          <a:p>
            <a:pPr algn="just">
              <a:lnSpc>
                <a:spcPct val="150000"/>
              </a:lnSpc>
              <a:buFont typeface="Arial" pitchFamily="34" charset="0"/>
              <a:buChar char="•"/>
            </a:pPr>
            <a:r>
              <a:rPr lang="es-ES" sz="1600" dirty="0" smtClean="0">
                <a:solidFill>
                  <a:srgbClr val="002060"/>
                </a:solidFill>
                <a:latin typeface="Arial" pitchFamily="34" charset="0"/>
                <a:cs typeface="Arial" pitchFamily="34" charset="0"/>
                <a:sym typeface="Wingdings" pitchFamily="2" charset="2"/>
              </a:rPr>
              <a:t>Elaboración de </a:t>
            </a:r>
            <a:r>
              <a:rPr lang="es-ES"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Wingdings" pitchFamily="2" charset="2"/>
              </a:rPr>
              <a:t>documentos dinámicos propios de actuaciones de investigación</a:t>
            </a:r>
            <a:r>
              <a:rPr lang="es-ES" sz="1600" b="1" dirty="0" smtClean="0">
                <a:solidFill>
                  <a:srgbClr val="002060"/>
                </a:solidFill>
                <a:latin typeface="Arial" pitchFamily="34" charset="0"/>
                <a:cs typeface="Arial" pitchFamily="34" charset="0"/>
                <a:sym typeface="Wingdings" pitchFamily="2" charset="2"/>
              </a:rPr>
              <a:t>. </a:t>
            </a:r>
            <a:endParaRPr lang="es-ES" sz="1600" b="1" dirty="0" smtClean="0">
              <a:solidFill>
                <a:srgbClr val="002060"/>
              </a:solidFill>
              <a:latin typeface="Arial" pitchFamily="34" charset="0"/>
              <a:cs typeface="Arial" pitchFamily="34" charset="0"/>
            </a:endParaRPr>
          </a:p>
          <a:p>
            <a:pPr algn="just">
              <a:lnSpc>
                <a:spcPct val="150000"/>
              </a:lnSpc>
              <a:buFont typeface="Arial" pitchFamily="34" charset="0"/>
              <a:buChar char="•"/>
            </a:pPr>
            <a:r>
              <a:rPr lang="es-ES" sz="1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Capturar y preservar el conocimiento</a:t>
            </a:r>
            <a:r>
              <a:rPr lang="es-ES" sz="1600" b="1" dirty="0" smtClean="0">
                <a:solidFill>
                  <a:srgbClr val="002060"/>
                </a:solidFill>
                <a:latin typeface="Arial" pitchFamily="34" charset="0"/>
                <a:cs typeface="Arial" pitchFamily="34" charset="0"/>
              </a:rPr>
              <a:t>.</a:t>
            </a:r>
          </a:p>
          <a:p>
            <a:pPr algn="just">
              <a:buFont typeface="Arial" pitchFamily="34" charset="0"/>
              <a:buChar char="•"/>
            </a:pPr>
            <a:endParaRPr lang="es-ES" sz="1200" dirty="0" smtClean="0">
              <a:latin typeface="Arial" pitchFamily="34" charset="0"/>
              <a:cs typeface="Arial" pitchFamily="34" charset="0"/>
            </a:endParaRPr>
          </a:p>
          <a:p>
            <a:pPr algn="just">
              <a:buFont typeface="Arial" pitchFamily="34" charset="0"/>
              <a:buChar char="•"/>
            </a:pPr>
            <a:endParaRPr lang="es-ES" sz="1200" dirty="0" smtClean="0">
              <a:latin typeface="Arial" pitchFamily="34" charset="0"/>
              <a:cs typeface="Arial" pitchFamily="34" charset="0"/>
            </a:endParaRPr>
          </a:p>
        </p:txBody>
      </p:sp>
      <p:sp>
        <p:nvSpPr>
          <p:cNvPr id="11" name="10 Elipse"/>
          <p:cNvSpPr/>
          <p:nvPr/>
        </p:nvSpPr>
        <p:spPr>
          <a:xfrm rot="21390535">
            <a:off x="4886680" y="1431829"/>
            <a:ext cx="4359929" cy="1008112"/>
          </a:xfrm>
          <a:prstGeom prst="ellipse">
            <a:avLst/>
          </a:prstGeom>
          <a:solidFill>
            <a:schemeClr val="bg1"/>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solidFill>
                  <a:srgbClr val="002060"/>
                </a:solidFill>
                <a:latin typeface="Arial Black" pitchFamily="34" charset="0"/>
              </a:rPr>
              <a:t>“El gran problema de una organización; el conocimiento viaja con las personas”.</a:t>
            </a:r>
          </a:p>
        </p:txBody>
      </p:sp>
      <p:sp>
        <p:nvSpPr>
          <p:cNvPr id="15"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anim calcmode="lin" valueType="num">
                                      <p:cBhvr additive="base">
                                        <p:cTn id="2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 calcmode="lin" valueType="num">
                                      <p:cBhvr additive="base">
                                        <p:cTn id="3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 calcmode="lin" valueType="num">
                                      <p:cBhvr additive="base">
                                        <p:cTn id="4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additive="base">
                                        <p:cTn id="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 calcmode="lin" valueType="num">
                                      <p:cBhvr additive="base">
                                        <p:cTn id="5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bg/>
                                          </p:spTgt>
                                        </p:tgtEl>
                                        <p:attrNameLst>
                                          <p:attrName>style.visibility</p:attrName>
                                        </p:attrNameLst>
                                      </p:cBhvr>
                                      <p:to>
                                        <p:strVal val="visible"/>
                                      </p:to>
                                    </p:set>
                                    <p:anim calcmode="lin" valueType="num">
                                      <p:cBhvr additive="base">
                                        <p:cTn id="5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additive="base">
                                        <p:cTn id="6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0" grpId="0" uiExpand="1" build="p" animBg="1"/>
      <p:bldP spid="1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2" y="2193708"/>
            <a:ext cx="799288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
            </a:pPr>
            <a:r>
              <a:rPr lang="es-ES" sz="2000" dirty="0" smtClean="0">
                <a:solidFill>
                  <a:srgbClr val="002060"/>
                </a:solidFill>
                <a:latin typeface="Arial Black" pitchFamily="34" charset="0"/>
              </a:rPr>
              <a:t>Incorporación de lógica compleja.</a:t>
            </a:r>
          </a:p>
          <a:p>
            <a:pPr>
              <a:buFont typeface="Wingdings" pitchFamily="2" charset="2"/>
              <a:buChar char="§"/>
            </a:pPr>
            <a:r>
              <a:rPr lang="es-ES" sz="2000" dirty="0" smtClean="0">
                <a:solidFill>
                  <a:srgbClr val="002060"/>
                </a:solidFill>
                <a:latin typeface="Arial Black" pitchFamily="34" charset="0"/>
              </a:rPr>
              <a:t>Capacidad de incorporar y contrastar información del contribuyente.</a:t>
            </a:r>
          </a:p>
          <a:p>
            <a:pPr>
              <a:buFont typeface="Wingdings" pitchFamily="2" charset="2"/>
              <a:buChar char="§"/>
            </a:pPr>
            <a:r>
              <a:rPr lang="es-ES" sz="2000" dirty="0" smtClean="0">
                <a:solidFill>
                  <a:srgbClr val="002060"/>
                </a:solidFill>
                <a:latin typeface="Arial Black" pitchFamily="34" charset="0"/>
              </a:rPr>
              <a:t>Tratamiento simultaneo de todos los datos relacionados con el contribuyente.</a:t>
            </a:r>
          </a:p>
          <a:p>
            <a:pPr>
              <a:buFont typeface="Wingdings" pitchFamily="2" charset="2"/>
              <a:buChar char="§"/>
            </a:pPr>
            <a:r>
              <a:rPr lang="es-ES" sz="2000" dirty="0" smtClean="0">
                <a:solidFill>
                  <a:srgbClr val="002060"/>
                </a:solidFill>
                <a:latin typeface="Arial Black" pitchFamily="34" charset="0"/>
              </a:rPr>
              <a:t>Capacidad de “rastrear” , sin límite, las relaciones del contribuyente</a:t>
            </a:r>
            <a:endParaRPr lang="es-ES" sz="2000" dirty="0">
              <a:solidFill>
                <a:srgbClr val="002060"/>
              </a:solidFill>
              <a:latin typeface="Arial Black" pitchFamily="34" charset="0"/>
            </a:endParaRPr>
          </a:p>
        </p:txBody>
      </p:sp>
      <p:pic>
        <p:nvPicPr>
          <p:cNvPr id="5"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5954"/>
            <a:ext cx="9144000" cy="5149454"/>
          </a:xfrm>
          <a:prstGeom prst="rect">
            <a:avLst/>
          </a:prstGeom>
          <a:noFill/>
          <a:ln w="9525">
            <a:noFill/>
            <a:miter lim="800000"/>
            <a:headEnd/>
            <a:tailEnd/>
          </a:ln>
        </p:spPr>
      </p:pic>
      <p:sp>
        <p:nvSpPr>
          <p:cNvPr id="9" name="Rectangle 2"/>
          <p:cNvSpPr txBox="1">
            <a:spLocks noChangeArrowheads="1"/>
          </p:cNvSpPr>
          <p:nvPr/>
        </p:nvSpPr>
        <p:spPr bwMode="auto">
          <a:xfrm>
            <a:off x="539552" y="483519"/>
            <a:ext cx="8352928" cy="112680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0"/>
              </a:spcBef>
              <a:spcAft>
                <a:spcPct val="0"/>
              </a:spcAft>
              <a:buClrTx/>
              <a:buSzTx/>
              <a:tabLst/>
              <a:defRPr/>
            </a:pPr>
            <a:r>
              <a:rPr kumimoji="0" lang="es-ES" sz="3200" b="1" i="0" u="none" strike="noStrike" kern="0" cap="none" spc="0" normalizeH="0" baseline="0" noProof="0" dirty="0" smtClean="0">
                <a:ln>
                  <a:noFill/>
                </a:ln>
                <a:solidFill>
                  <a:srgbClr val="002060"/>
                </a:solidFill>
                <a:effectLst/>
                <a:uLnTx/>
                <a:uFillTx/>
                <a:latin typeface="Arial Black" pitchFamily="34" charset="0"/>
                <a:ea typeface="+mj-ea"/>
                <a:cs typeface="+mj-cs"/>
              </a:rPr>
              <a:t>Otras aplicaciones.</a:t>
            </a:r>
          </a:p>
        </p:txBody>
      </p:sp>
      <p:sp>
        <p:nvSpPr>
          <p:cNvPr id="13" name="12 Rectángulo"/>
          <p:cNvSpPr/>
          <p:nvPr/>
        </p:nvSpPr>
        <p:spPr>
          <a:xfrm flipH="1">
            <a:off x="611557" y="1059582"/>
            <a:ext cx="7992889" cy="3348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
            </a:pPr>
            <a:r>
              <a:rPr lang="es-ES" u="sng" dirty="0" smtClean="0">
                <a:solidFill>
                  <a:srgbClr val="002060"/>
                </a:solidFill>
                <a:latin typeface="Arial Black" pitchFamily="34" charset="0"/>
                <a:cs typeface="Arial" pitchFamily="34" charset="0"/>
              </a:rPr>
              <a:t>Análisis de Redes (TESEO) .- </a:t>
            </a:r>
            <a:r>
              <a:rPr lang="es-ES" dirty="0" smtClean="0">
                <a:solidFill>
                  <a:srgbClr val="002060"/>
                </a:solidFill>
                <a:latin typeface="Arial Black" pitchFamily="34" charset="0"/>
                <a:cs typeface="Arial" pitchFamily="34" charset="0"/>
              </a:rPr>
              <a:t> para la búsqueda de patrones anómalos camuflados bajo apariencias de legalidad. Basado en el Zújar de Relaciones, con la posibilidad de aumentar los niveles de relación hasta donde se desee.</a:t>
            </a:r>
          </a:p>
          <a:p>
            <a:pPr algn="just">
              <a:buFont typeface="Wingdings" pitchFamily="2" charset="2"/>
              <a:buChar char="§"/>
            </a:pPr>
            <a:endParaRPr lang="es-ES" dirty="0" smtClean="0">
              <a:solidFill>
                <a:srgbClr val="002060"/>
              </a:solidFill>
              <a:latin typeface="Arial Black" pitchFamily="34" charset="0"/>
              <a:cs typeface="Arial" pitchFamily="34" charset="0"/>
            </a:endParaRPr>
          </a:p>
          <a:p>
            <a:pPr algn="just">
              <a:buFont typeface="Wingdings" pitchFamily="2" charset="2"/>
              <a:buChar char="§"/>
            </a:pPr>
            <a:r>
              <a:rPr lang="es-ES" u="sng" dirty="0" smtClean="0">
                <a:solidFill>
                  <a:srgbClr val="002060"/>
                </a:solidFill>
                <a:latin typeface="Arial Black" pitchFamily="34" charset="0"/>
                <a:cs typeface="Arial" pitchFamily="34" charset="0"/>
              </a:rPr>
              <a:t>Minería de Textos (BUSCÓN) .- </a:t>
            </a:r>
            <a:r>
              <a:rPr lang="es-ES" dirty="0" smtClean="0">
                <a:solidFill>
                  <a:srgbClr val="002060"/>
                </a:solidFill>
                <a:latin typeface="Arial Black" pitchFamily="34" charset="0"/>
                <a:cs typeface="Arial" pitchFamily="34" charset="0"/>
              </a:rPr>
              <a:t>Herramienta de búsqueda e indexación de textos en documentos tipo Google, con el objetivo de obtener información categorizada para su selección y tratamiento automatizado.</a:t>
            </a:r>
          </a:p>
          <a:p>
            <a:pPr algn="just">
              <a:buFont typeface="Wingdings" pitchFamily="2" charset="2"/>
              <a:buChar char="§"/>
            </a:pPr>
            <a:endParaRPr lang="es-ES" dirty="0" smtClean="0">
              <a:solidFill>
                <a:srgbClr val="002060"/>
              </a:solidFill>
              <a:latin typeface="Arial" pitchFamily="34" charset="0"/>
              <a:cs typeface="Arial" pitchFamily="34" charset="0"/>
            </a:endParaRPr>
          </a:p>
        </p:txBody>
      </p:sp>
      <p:sp>
        <p:nvSpPr>
          <p:cNvPr id="14" name="Rectangle 2"/>
          <p:cNvSpPr txBox="1">
            <a:spLocks noChangeArrowheads="1"/>
          </p:cNvSpPr>
          <p:nvPr/>
        </p:nvSpPr>
        <p:spPr bwMode="auto">
          <a:xfrm>
            <a:off x="683568" y="2787774"/>
            <a:ext cx="5786386" cy="3780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0" indent="-742950" algn="just">
              <a:defRPr/>
            </a:pPr>
            <a:endParaRPr kumimoji="0" lang="es-ES" sz="1000" b="1" i="0" u="none" strike="noStrike" kern="0" cap="none" spc="0" normalizeH="0" baseline="0" noProof="0" dirty="0" smtClean="0">
              <a:ln>
                <a:noFill/>
              </a:ln>
              <a:solidFill>
                <a:srgbClr val="002060"/>
              </a:solidFill>
              <a:effectLst/>
              <a:uLnTx/>
              <a:uFillTx/>
              <a:latin typeface="Arial" charset="0"/>
              <a:ea typeface="+mj-ea"/>
              <a:cs typeface="+mj-cs"/>
            </a:endParaRPr>
          </a:p>
        </p:txBody>
      </p:sp>
      <p:sp>
        <p:nvSpPr>
          <p:cNvPr id="7"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noFill/>
            <a:miter lim="800000"/>
            <a:headEnd/>
            <a:tailEnd/>
          </a:ln>
        </p:spPr>
      </p:pic>
      <p:sp>
        <p:nvSpPr>
          <p:cNvPr id="4" name="1 Título"/>
          <p:cNvSpPr txBox="1">
            <a:spLocks noGrp="1"/>
          </p:cNvSpPr>
          <p:nvPr>
            <p:ph type="title"/>
          </p:nvPr>
        </p:nvSpPr>
        <p:spPr bwMode="auto">
          <a:xfrm>
            <a:off x="457200" y="339502"/>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s-ES" sz="3200" dirty="0" smtClean="0">
                <a:solidFill>
                  <a:srgbClr val="26557E"/>
                </a:solidFill>
                <a:latin typeface="Arial Black" pitchFamily="34" charset="0"/>
                <a:ea typeface="+mj-ea"/>
                <a:cs typeface="+mj-cs"/>
              </a:rPr>
              <a:t>Análisis de redes. Teseo</a:t>
            </a:r>
          </a:p>
        </p:txBody>
      </p:sp>
      <p:pic>
        <p:nvPicPr>
          <p:cNvPr id="108546" name="Picture 2"/>
          <p:cNvPicPr>
            <a:picLocks noGrp="1" noChangeAspect="1" noChangeArrowheads="1"/>
          </p:cNvPicPr>
          <p:nvPr>
            <p:ph idx="1"/>
          </p:nvPr>
        </p:nvPicPr>
        <p:blipFill>
          <a:blip r:embed="rId3" cstate="print"/>
          <a:stretch>
            <a:fillRect/>
          </a:stretch>
        </p:blipFill>
        <p:spPr bwMode="auto">
          <a:xfrm>
            <a:off x="142844" y="1018522"/>
            <a:ext cx="6357982" cy="3888516"/>
          </a:xfrm>
          <a:prstGeom prst="rect">
            <a:avLst/>
          </a:prstGeom>
          <a:noFill/>
          <a:ln w="9525">
            <a:noFill/>
            <a:miter lim="800000"/>
            <a:headEnd/>
            <a:tailEnd/>
          </a:ln>
          <a:effectLst/>
        </p:spPr>
      </p:pic>
      <p:sp>
        <p:nvSpPr>
          <p:cNvPr id="7" name="6 Rectángulo"/>
          <p:cNvSpPr/>
          <p:nvPr/>
        </p:nvSpPr>
        <p:spPr>
          <a:xfrm>
            <a:off x="5715008" y="2089544"/>
            <a:ext cx="3286116" cy="2554545"/>
          </a:xfrm>
          <a:prstGeom prst="rect">
            <a:avLst/>
          </a:prstGeom>
        </p:spPr>
        <p:txBody>
          <a:bodyPr wrap="square">
            <a:spAutoFit/>
          </a:bodyPr>
          <a:lstStyle/>
          <a:p>
            <a:pPr marL="800100" lvl="1" indent="-342900">
              <a:buFont typeface="+mj-lt"/>
              <a:buAutoNum type="alphaLcParenR"/>
            </a:pPr>
            <a:r>
              <a:rPr lang="es-ES" sz="1600" b="1" dirty="0" smtClean="0"/>
              <a:t>Barra de botones</a:t>
            </a:r>
          </a:p>
          <a:p>
            <a:pPr marL="800100" lvl="1" indent="-342900">
              <a:buFont typeface="+mj-lt"/>
              <a:buAutoNum type="alphaLcParenR"/>
            </a:pPr>
            <a:r>
              <a:rPr lang="es-ES" sz="1600" b="1" dirty="0" smtClean="0"/>
              <a:t>Grafos abiertos </a:t>
            </a:r>
          </a:p>
          <a:p>
            <a:pPr marL="800100" lvl="1" indent="-342900">
              <a:buFont typeface="+mj-lt"/>
              <a:buAutoNum type="alphaLcParenR"/>
            </a:pPr>
            <a:r>
              <a:rPr lang="es-ES" sz="1600" b="1" dirty="0" smtClean="0"/>
              <a:t>Paneles (propiedades de nodos y relaciones, panorámica y coloreado)</a:t>
            </a:r>
          </a:p>
          <a:p>
            <a:pPr marL="800100" lvl="1" indent="-342900">
              <a:buFont typeface="+mj-lt"/>
              <a:buAutoNum type="alphaLcParenR"/>
            </a:pPr>
            <a:r>
              <a:rPr lang="es-ES" sz="1600" b="1" dirty="0" smtClean="0"/>
              <a:t>Vistas (grafo, nodos, relaciones y resumen)</a:t>
            </a:r>
          </a:p>
          <a:p>
            <a:pPr marL="800100" lvl="1" indent="-342900">
              <a:buFont typeface="+mj-lt"/>
              <a:buAutoNum type="alphaLcParenR"/>
            </a:pPr>
            <a:r>
              <a:rPr lang="es-ES" sz="1600" b="1" dirty="0" smtClean="0"/>
              <a:t>Grafos almacenados (públicos, privados, favoritos y últimos)</a:t>
            </a:r>
            <a:endParaRPr lang="es-ES" sz="1600" b="1" dirty="0"/>
          </a:p>
        </p:txBody>
      </p:sp>
      <p:pic>
        <p:nvPicPr>
          <p:cNvPr id="5" name="Picture 15"/>
          <p:cNvPicPr>
            <a:picLocks noChangeAspect="1" noChangeArrowheads="1"/>
          </p:cNvPicPr>
          <p:nvPr/>
        </p:nvPicPr>
        <p:blipFill>
          <a:blip r:embed="rId4" cstate="print"/>
          <a:srcRect/>
          <a:stretch>
            <a:fillRect/>
          </a:stretch>
        </p:blipFill>
        <p:spPr bwMode="auto">
          <a:xfrm>
            <a:off x="7582024" y="699542"/>
            <a:ext cx="1561976" cy="968042"/>
          </a:xfrm>
          <a:prstGeom prst="rect">
            <a:avLst/>
          </a:prstGeom>
          <a:noFill/>
          <a:ln w="9525" algn="ctr">
            <a:noFill/>
            <a:miter lim="800000"/>
            <a:headEnd/>
            <a:tailEnd/>
          </a:ln>
          <a:effectLst/>
        </p:spPr>
      </p:pic>
      <p:sp>
        <p:nvSpPr>
          <p:cNvPr id="6" name="5 CuadroTexto"/>
          <p:cNvSpPr txBox="1"/>
          <p:nvPr/>
        </p:nvSpPr>
        <p:spPr>
          <a:xfrm>
            <a:off x="611560" y="1685442"/>
            <a:ext cx="729507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400" dirty="0" smtClean="0"/>
              <a:t>Expandir las redes de personas a partir de sus relaciones:</a:t>
            </a:r>
          </a:p>
          <a:p>
            <a:r>
              <a:rPr lang="es-ES" sz="2400" dirty="0" smtClean="0"/>
              <a:t>Personales, societarias, económicas…</a:t>
            </a:r>
          </a:p>
        </p:txBody>
      </p:sp>
      <p:sp>
        <p:nvSpPr>
          <p:cNvPr id="8" name="7 CuadroTexto"/>
          <p:cNvSpPr txBox="1"/>
          <p:nvPr/>
        </p:nvSpPr>
        <p:spPr>
          <a:xfrm>
            <a:off x="611560" y="2441526"/>
            <a:ext cx="72728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Seleccionar las relaciones (uno a uno) relevantes</a:t>
            </a:r>
          </a:p>
        </p:txBody>
      </p:sp>
      <p:sp>
        <p:nvSpPr>
          <p:cNvPr id="9" name="8 CuadroTexto"/>
          <p:cNvSpPr txBox="1"/>
          <p:nvPr/>
        </p:nvSpPr>
        <p:spPr>
          <a:xfrm>
            <a:off x="611560" y="2927580"/>
            <a:ext cx="72728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Agregar relaciones de diferente naturaleza</a:t>
            </a:r>
          </a:p>
        </p:txBody>
      </p:sp>
      <p:sp>
        <p:nvSpPr>
          <p:cNvPr id="10" name="9 CuadroTexto"/>
          <p:cNvSpPr txBox="1"/>
          <p:nvPr/>
        </p:nvSpPr>
        <p:spPr>
          <a:xfrm>
            <a:off x="611560" y="3413634"/>
            <a:ext cx="72728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Encontrar los caminos (varios saltos) que son relevantes</a:t>
            </a:r>
          </a:p>
        </p:txBody>
      </p:sp>
      <p:sp>
        <p:nvSpPr>
          <p:cNvPr id="12"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2" y="2193708"/>
            <a:ext cx="799288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
            </a:pPr>
            <a:r>
              <a:rPr lang="es-ES" sz="2000" dirty="0" smtClean="0">
                <a:solidFill>
                  <a:srgbClr val="002060"/>
                </a:solidFill>
                <a:latin typeface="Arial Black" pitchFamily="34" charset="0"/>
              </a:rPr>
              <a:t>Incorporación de lógica compleja.</a:t>
            </a:r>
          </a:p>
          <a:p>
            <a:pPr>
              <a:buFont typeface="Wingdings" pitchFamily="2" charset="2"/>
              <a:buChar char="§"/>
            </a:pPr>
            <a:r>
              <a:rPr lang="es-ES" sz="2000" dirty="0" smtClean="0">
                <a:solidFill>
                  <a:srgbClr val="002060"/>
                </a:solidFill>
                <a:latin typeface="Arial Black" pitchFamily="34" charset="0"/>
              </a:rPr>
              <a:t>Capacidad de incorporar y contrastar información del contribuyente.</a:t>
            </a:r>
          </a:p>
          <a:p>
            <a:pPr>
              <a:buFont typeface="Wingdings" pitchFamily="2" charset="2"/>
              <a:buChar char="§"/>
            </a:pPr>
            <a:r>
              <a:rPr lang="es-ES" sz="2000" dirty="0" smtClean="0">
                <a:solidFill>
                  <a:srgbClr val="002060"/>
                </a:solidFill>
                <a:latin typeface="Arial Black" pitchFamily="34" charset="0"/>
              </a:rPr>
              <a:t>Tratamiento simultaneo de todos los datos relacionados con el contribuyente.</a:t>
            </a:r>
          </a:p>
          <a:p>
            <a:pPr>
              <a:buFont typeface="Wingdings" pitchFamily="2" charset="2"/>
              <a:buChar char="§"/>
            </a:pPr>
            <a:r>
              <a:rPr lang="es-ES" sz="2000" dirty="0" smtClean="0">
                <a:solidFill>
                  <a:srgbClr val="002060"/>
                </a:solidFill>
                <a:latin typeface="Arial Black" pitchFamily="34" charset="0"/>
              </a:rPr>
              <a:t>Capacidad de “rastrear” , sin límite, las relaciones del contribuyente</a:t>
            </a:r>
            <a:endParaRPr lang="es-ES" sz="2000" dirty="0">
              <a:solidFill>
                <a:srgbClr val="002060"/>
              </a:solidFill>
              <a:latin typeface="Arial Black" pitchFamily="34" charset="0"/>
            </a:endParaRPr>
          </a:p>
        </p:txBody>
      </p:sp>
      <p:pic>
        <p:nvPicPr>
          <p:cNvPr id="5"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5954"/>
            <a:ext cx="9144000" cy="5149454"/>
          </a:xfrm>
          <a:prstGeom prst="rect">
            <a:avLst/>
          </a:prstGeom>
          <a:noFill/>
          <a:ln w="9525">
            <a:noFill/>
            <a:miter lim="800000"/>
            <a:headEnd/>
            <a:tailEnd/>
          </a:ln>
        </p:spPr>
      </p:pic>
      <p:sp>
        <p:nvSpPr>
          <p:cNvPr id="9" name="Rectangle 2"/>
          <p:cNvSpPr txBox="1">
            <a:spLocks noChangeArrowheads="1"/>
          </p:cNvSpPr>
          <p:nvPr/>
        </p:nvSpPr>
        <p:spPr bwMode="auto">
          <a:xfrm>
            <a:off x="467544" y="519522"/>
            <a:ext cx="8352928" cy="70207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0"/>
              </a:spcBef>
              <a:spcAft>
                <a:spcPct val="0"/>
              </a:spcAft>
              <a:buClrTx/>
              <a:buSzTx/>
              <a:tabLst/>
              <a:defRPr/>
            </a:pPr>
            <a:r>
              <a:rPr kumimoji="0" lang="es-ES" sz="3200" b="1" i="0" u="none" strike="noStrike" kern="0" cap="none" spc="0" normalizeH="0" baseline="0" noProof="0" dirty="0" smtClean="0">
                <a:ln>
                  <a:noFill/>
                </a:ln>
                <a:solidFill>
                  <a:srgbClr val="002060"/>
                </a:solidFill>
                <a:effectLst/>
                <a:uLnTx/>
                <a:uFillTx/>
                <a:latin typeface="Arial Black" pitchFamily="34" charset="0"/>
                <a:ea typeface="+mj-ea"/>
                <a:cs typeface="+mj-cs"/>
              </a:rPr>
              <a:t>FUTURO. </a:t>
            </a:r>
            <a:r>
              <a:rPr kumimoji="0" lang="es-ES" sz="3200" b="1" i="0" u="none" strike="noStrike" kern="0" cap="none" spc="0" normalizeH="0" noProof="0" dirty="0" smtClean="0">
                <a:ln>
                  <a:noFill/>
                </a:ln>
                <a:solidFill>
                  <a:srgbClr val="002060"/>
                </a:solidFill>
                <a:effectLst/>
                <a:uLnTx/>
                <a:uFillTx/>
                <a:latin typeface="Arial Black" pitchFamily="34" charset="0"/>
                <a:ea typeface="+mj-ea"/>
                <a:cs typeface="+mj-cs"/>
              </a:rPr>
              <a:t>Minería de Datos.</a:t>
            </a:r>
            <a:endParaRPr kumimoji="0" lang="es-ES" sz="3200" b="1" i="0" u="none" strike="noStrike" kern="0" cap="none" spc="0" normalizeH="0" baseline="0" noProof="0" dirty="0" smtClean="0">
              <a:ln>
                <a:noFill/>
              </a:ln>
              <a:solidFill>
                <a:srgbClr val="002060"/>
              </a:solidFill>
              <a:effectLst/>
              <a:uLnTx/>
              <a:uFillTx/>
              <a:latin typeface="Arial Black" pitchFamily="34" charset="0"/>
              <a:ea typeface="+mj-ea"/>
              <a:cs typeface="+mj-cs"/>
            </a:endParaRPr>
          </a:p>
        </p:txBody>
      </p:sp>
      <p:sp>
        <p:nvSpPr>
          <p:cNvPr id="13" name="12 Rectángulo"/>
          <p:cNvSpPr/>
          <p:nvPr/>
        </p:nvSpPr>
        <p:spPr>
          <a:xfrm flipH="1">
            <a:off x="755576" y="1005576"/>
            <a:ext cx="7992889" cy="3348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
            </a:pPr>
            <a:r>
              <a:rPr lang="es-ES" dirty="0" smtClean="0">
                <a:solidFill>
                  <a:srgbClr val="002060"/>
                </a:solidFill>
                <a:latin typeface="Arial Black" pitchFamily="34" charset="0"/>
                <a:cs typeface="Arial" pitchFamily="34" charset="0"/>
              </a:rPr>
              <a:t>Análisis avanzados del conjunto de datos disponible con el fin de determinar </a:t>
            </a:r>
            <a:r>
              <a:rPr lang="es-ES" u="sng" dirty="0" smtClean="0">
                <a:solidFill>
                  <a:srgbClr val="002060"/>
                </a:solidFill>
                <a:latin typeface="Arial Black" pitchFamily="34" charset="0"/>
                <a:cs typeface="Arial" pitchFamily="34" charset="0"/>
              </a:rPr>
              <a:t>patrones</a:t>
            </a:r>
            <a:r>
              <a:rPr lang="es-ES" dirty="0" smtClean="0">
                <a:solidFill>
                  <a:srgbClr val="002060"/>
                </a:solidFill>
                <a:latin typeface="Arial Black" pitchFamily="34" charset="0"/>
                <a:cs typeface="Arial" pitchFamily="34" charset="0"/>
              </a:rPr>
              <a:t> de incumplimiento y/o incumplidores.</a:t>
            </a:r>
          </a:p>
          <a:p>
            <a:pPr algn="just">
              <a:buFont typeface="Wingdings" pitchFamily="2" charset="2"/>
              <a:buChar char="§"/>
            </a:pPr>
            <a:endParaRPr lang="es-ES" dirty="0" smtClean="0">
              <a:solidFill>
                <a:srgbClr val="002060"/>
              </a:solidFill>
              <a:latin typeface="Arial Black" pitchFamily="34" charset="0"/>
              <a:cs typeface="Arial" pitchFamily="34" charset="0"/>
            </a:endParaRPr>
          </a:p>
          <a:p>
            <a:pPr algn="just">
              <a:buFont typeface="Wingdings" pitchFamily="2" charset="2"/>
              <a:buChar char="§"/>
            </a:pPr>
            <a:r>
              <a:rPr lang="es-ES" dirty="0" smtClean="0">
                <a:solidFill>
                  <a:srgbClr val="002060"/>
                </a:solidFill>
                <a:latin typeface="Arial Black" pitchFamily="34" charset="0"/>
                <a:cs typeface="Arial" pitchFamily="34" charset="0"/>
              </a:rPr>
              <a:t>Se utilizan sistemas de inteligencia artificial, aprendizaje automático, estadística descriptiva y grandes sistemas de bases de datos (ZUJAR).</a:t>
            </a:r>
          </a:p>
          <a:p>
            <a:pPr algn="just">
              <a:buFont typeface="Wingdings" pitchFamily="2" charset="2"/>
              <a:buChar char="§"/>
            </a:pPr>
            <a:endParaRPr lang="es-ES" dirty="0" smtClean="0">
              <a:solidFill>
                <a:srgbClr val="002060"/>
              </a:solidFill>
              <a:latin typeface="Arial Black" pitchFamily="34" charset="0"/>
              <a:cs typeface="Arial" pitchFamily="34" charset="0"/>
            </a:endParaRPr>
          </a:p>
          <a:p>
            <a:pPr algn="just">
              <a:buFont typeface="Wingdings" pitchFamily="2" charset="2"/>
              <a:buChar char="§"/>
            </a:pPr>
            <a:r>
              <a:rPr lang="es-ES" dirty="0" smtClean="0">
                <a:solidFill>
                  <a:srgbClr val="002060"/>
                </a:solidFill>
                <a:latin typeface="Arial Black" pitchFamily="34" charset="0"/>
                <a:cs typeface="Arial" pitchFamily="34" charset="0"/>
              </a:rPr>
              <a:t>Necesidad de añadir al entrenamiento de casos conocidos, </a:t>
            </a:r>
            <a:r>
              <a:rPr lang="es-ES" u="sng" dirty="0" smtClean="0">
                <a:solidFill>
                  <a:srgbClr val="002060"/>
                </a:solidFill>
                <a:latin typeface="Arial Black" pitchFamily="34" charset="0"/>
                <a:cs typeface="Arial" pitchFamily="34" charset="0"/>
              </a:rPr>
              <a:t>modelos de descubrimiento</a:t>
            </a:r>
            <a:r>
              <a:rPr lang="es-ES" dirty="0" smtClean="0">
                <a:solidFill>
                  <a:srgbClr val="002060"/>
                </a:solidFill>
                <a:latin typeface="Arial Black" pitchFamily="34" charset="0"/>
                <a:cs typeface="Arial" pitchFamily="34" charset="0"/>
              </a:rPr>
              <a:t> con el fin de seleccionar aquellas singularidades que desemboquen en nuevas formas de fraude. </a:t>
            </a:r>
          </a:p>
        </p:txBody>
      </p:sp>
      <p:sp>
        <p:nvSpPr>
          <p:cNvPr id="14" name="Rectangle 2"/>
          <p:cNvSpPr txBox="1">
            <a:spLocks noChangeArrowheads="1"/>
          </p:cNvSpPr>
          <p:nvPr/>
        </p:nvSpPr>
        <p:spPr bwMode="auto">
          <a:xfrm>
            <a:off x="683568" y="2787774"/>
            <a:ext cx="5786386" cy="3780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42950" lvl="0" indent="-742950" algn="just">
              <a:defRPr/>
            </a:pPr>
            <a:endParaRPr kumimoji="0" lang="es-ES" sz="1000" b="1" i="0" u="none" strike="noStrike" kern="0" cap="none" spc="0" normalizeH="0" baseline="0" noProof="0" dirty="0" smtClean="0">
              <a:ln>
                <a:noFill/>
              </a:ln>
              <a:solidFill>
                <a:srgbClr val="002060"/>
              </a:solidFill>
              <a:effectLst/>
              <a:uLnTx/>
              <a:uFillTx/>
              <a:latin typeface="Arial" charset="0"/>
              <a:ea typeface="+mj-ea"/>
              <a:cs typeface="+mj-cs"/>
            </a:endParaRPr>
          </a:p>
        </p:txBody>
      </p:sp>
      <p:sp>
        <p:nvSpPr>
          <p:cNvPr id="7"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ctrTitle"/>
          </p:nvPr>
        </p:nvSpPr>
        <p:spPr>
          <a:xfrm>
            <a:off x="685800" y="771257"/>
            <a:ext cx="7772400" cy="3600986"/>
          </a:xfrm>
          <a:noFill/>
          <a:ln w="19050">
            <a:noFill/>
            <a:miter lim="800000"/>
            <a:headEnd/>
            <a:tailEnd/>
          </a:ln>
          <a:effectLst>
            <a:outerShdw dist="35921" dir="8100000" algn="ctr" rotWithShape="0">
              <a:srgbClr val="C6D5E2"/>
            </a:outerShdw>
          </a:effectLst>
        </p:spPr>
        <p:txBody>
          <a:bodyPr>
            <a:spAutoFit/>
          </a:bodyPr>
          <a:lstStyle/>
          <a:p>
            <a:pPr>
              <a:spcBef>
                <a:spcPts val="0"/>
              </a:spcBef>
              <a:defRPr/>
            </a:pPr>
            <a:r>
              <a:rPr lang="es-ES" sz="3800" b="1" dirty="0" smtClean="0">
                <a:solidFill>
                  <a:schemeClr val="accent1"/>
                </a:solidFill>
                <a:latin typeface="Verdana" pitchFamily="34" charset="0"/>
                <a:ea typeface="Verdana" pitchFamily="34" charset="0"/>
                <a:cs typeface="Verdana" pitchFamily="34" charset="0"/>
              </a:rPr>
              <a:t> </a:t>
            </a:r>
            <a:r>
              <a:rPr lang="es-ES" sz="3800" b="1" dirty="0" smtClean="0">
                <a:solidFill>
                  <a:srgbClr val="002060"/>
                </a:solidFill>
                <a:latin typeface="Arial Black" pitchFamily="34" charset="0"/>
                <a:ea typeface="Verdana" pitchFamily="34" charset="0"/>
                <a:cs typeface="Verdana" pitchFamily="34" charset="0"/>
              </a:rPr>
              <a:t>Entendiendo los determinantes del comportamiento de los contribuyentes. Aplicaciones de Tratamiento</a:t>
            </a:r>
            <a:endParaRPr lang="es-ES" sz="3800" b="1" dirty="0">
              <a:solidFill>
                <a:srgbClr val="002060"/>
              </a:solidFill>
              <a:latin typeface="Arial Black" pitchFamily="34" charset="0"/>
              <a:ea typeface="Verdana" pitchFamily="34" charset="0"/>
              <a:cs typeface="Verdana" pitchFamily="34" charset="0"/>
            </a:endParaRPr>
          </a:p>
        </p:txBody>
      </p:sp>
      <p:sp>
        <p:nvSpPr>
          <p:cNvPr id="5" name="Text Box 1028"/>
          <p:cNvSpPr txBox="1">
            <a:spLocks noChangeArrowheads="1"/>
          </p:cNvSpPr>
          <p:nvPr/>
        </p:nvSpPr>
        <p:spPr bwMode="auto">
          <a:xfrm>
            <a:off x="533400" y="4731990"/>
            <a:ext cx="8077200" cy="523220"/>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a:p>
            <a:pPr algn="ctr" eaLnBrk="0" hangingPunct="0"/>
            <a:r>
              <a:rPr lang="es-ES" sz="1400" i="1" dirty="0" smtClean="0">
                <a:solidFill>
                  <a:srgbClr val="0000CC"/>
                </a:solidFill>
                <a:latin typeface="Arial" charset="0"/>
              </a:rPr>
              <a:t>Departamento de Inspección Financiera y Tributaria</a:t>
            </a:r>
            <a:endParaRPr lang="es-ES" sz="1400" i="1" dirty="0">
              <a:solidFill>
                <a:srgbClr val="0000CC"/>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3200" dirty="0" smtClean="0">
                <a:solidFill>
                  <a:srgbClr val="26557E"/>
                </a:solidFill>
                <a:latin typeface="Arial Black" pitchFamily="34" charset="0"/>
              </a:rPr>
              <a:t>Minería </a:t>
            </a:r>
            <a:r>
              <a:rPr lang="es-ES" sz="3200" dirty="0">
                <a:solidFill>
                  <a:srgbClr val="26557E"/>
                </a:solidFill>
                <a:latin typeface="Arial Black" pitchFamily="34" charset="0"/>
              </a:rPr>
              <a:t>de </a:t>
            </a:r>
            <a:r>
              <a:rPr lang="es-ES" sz="2800" dirty="0" smtClean="0">
                <a:solidFill>
                  <a:srgbClr val="26557E"/>
                </a:solidFill>
                <a:latin typeface="Arial Black" pitchFamily="34" charset="0"/>
              </a:rPr>
              <a:t>textos</a:t>
            </a:r>
            <a:r>
              <a:rPr lang="es-ES" sz="3200" dirty="0" smtClean="0">
                <a:solidFill>
                  <a:srgbClr val="26557E"/>
                </a:solidFill>
                <a:latin typeface="Arial Black" pitchFamily="34" charset="0"/>
              </a:rPr>
              <a:t>. </a:t>
            </a:r>
            <a:r>
              <a:rPr lang="es-ES" sz="2800" dirty="0" smtClean="0">
                <a:solidFill>
                  <a:srgbClr val="26557E"/>
                </a:solidFill>
                <a:latin typeface="Arial Black" pitchFamily="34" charset="0"/>
              </a:rPr>
              <a:t>Buscón</a:t>
            </a:r>
            <a:endParaRPr lang="es-ES" sz="2800" dirty="0">
              <a:solidFill>
                <a:srgbClr val="26557E"/>
              </a:solidFill>
              <a:latin typeface="Arial Black" pitchFamily="34" charset="0"/>
            </a:endParaRPr>
          </a:p>
        </p:txBody>
      </p:sp>
      <p:grpSp>
        <p:nvGrpSpPr>
          <p:cNvPr id="3" name="2 Grupo"/>
          <p:cNvGrpSpPr/>
          <p:nvPr/>
        </p:nvGrpSpPr>
        <p:grpSpPr>
          <a:xfrm>
            <a:off x="323528" y="877348"/>
            <a:ext cx="6697676" cy="4142674"/>
            <a:chOff x="428596" y="1071546"/>
            <a:chExt cx="6697676" cy="5643578"/>
          </a:xfrm>
        </p:grpSpPr>
        <p:pic>
          <p:nvPicPr>
            <p:cNvPr id="4" name="Picture 2"/>
            <p:cNvPicPr>
              <a:picLocks noChangeAspect="1" noChangeArrowheads="1"/>
            </p:cNvPicPr>
            <p:nvPr/>
          </p:nvPicPr>
          <p:blipFill>
            <a:blip r:embed="rId3" cstate="print"/>
            <a:srcRect/>
            <a:stretch>
              <a:fillRect/>
            </a:stretch>
          </p:blipFill>
          <p:spPr bwMode="auto">
            <a:xfrm>
              <a:off x="428596" y="1071546"/>
              <a:ext cx="6645298" cy="457200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l="1538" t="10577" r="3077" b="50000"/>
            <a:stretch>
              <a:fillRect/>
            </a:stretch>
          </p:blipFill>
          <p:spPr bwMode="auto">
            <a:xfrm>
              <a:off x="428596" y="4500570"/>
              <a:ext cx="6697676" cy="2214554"/>
            </a:xfrm>
            <a:prstGeom prst="rect">
              <a:avLst/>
            </a:prstGeom>
            <a:noFill/>
            <a:ln w="9525">
              <a:noFill/>
              <a:miter lim="800000"/>
              <a:headEnd/>
              <a:tailEnd/>
            </a:ln>
            <a:effectLst/>
          </p:spPr>
        </p:pic>
      </p:grpSp>
      <p:pic>
        <p:nvPicPr>
          <p:cNvPr id="8" name="Picture 1"/>
          <p:cNvPicPr>
            <a:picLocks noChangeAspect="1" noChangeArrowheads="1"/>
          </p:cNvPicPr>
          <p:nvPr/>
        </p:nvPicPr>
        <p:blipFill>
          <a:blip r:embed="rId5" cstate="print"/>
          <a:srcRect/>
          <a:stretch>
            <a:fillRect/>
          </a:stretch>
        </p:blipFill>
        <p:spPr bwMode="auto">
          <a:xfrm>
            <a:off x="7836364" y="0"/>
            <a:ext cx="1307637" cy="735546"/>
          </a:xfrm>
          <a:prstGeom prst="rect">
            <a:avLst/>
          </a:prstGeom>
          <a:noFill/>
          <a:ln w="9525">
            <a:noFill/>
            <a:miter lim="800000"/>
            <a:headEnd/>
            <a:tailEnd/>
          </a:ln>
        </p:spPr>
      </p:pic>
      <p:sp>
        <p:nvSpPr>
          <p:cNvPr id="10" name="9 CuadroTexto"/>
          <p:cNvSpPr txBox="1"/>
          <p:nvPr/>
        </p:nvSpPr>
        <p:spPr>
          <a:xfrm>
            <a:off x="467544" y="1383618"/>
            <a:ext cx="78488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Búsqueda e indexación de texto en documentos tipo Google</a:t>
            </a:r>
          </a:p>
          <a:p>
            <a:r>
              <a:rPr lang="es-ES" sz="2400" dirty="0" smtClean="0"/>
              <a:t>Reconocimiento de texto en imágenes</a:t>
            </a:r>
          </a:p>
        </p:txBody>
      </p:sp>
      <p:grpSp>
        <p:nvGrpSpPr>
          <p:cNvPr id="9" name="11 Grupo"/>
          <p:cNvGrpSpPr/>
          <p:nvPr/>
        </p:nvGrpSpPr>
        <p:grpSpPr>
          <a:xfrm>
            <a:off x="179512" y="2031690"/>
            <a:ext cx="7848872" cy="1317051"/>
            <a:chOff x="179512" y="2708920"/>
            <a:chExt cx="7848872" cy="1756068"/>
          </a:xfrm>
        </p:grpSpPr>
        <p:sp>
          <p:nvSpPr>
            <p:cNvPr id="6" name="5 Elipse"/>
            <p:cNvSpPr/>
            <p:nvPr/>
          </p:nvSpPr>
          <p:spPr>
            <a:xfrm>
              <a:off x="3419872" y="2924944"/>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179512" y="2708920"/>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23528" y="3356992"/>
              <a:ext cx="7704856"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400" dirty="0" smtClean="0"/>
                <a:t>Permite la detección de entidades (NIF, teléfonos, etc.) para su contraste con el resto de sistemas</a:t>
              </a:r>
            </a:p>
          </p:txBody>
        </p:sp>
      </p:grpSp>
      <p:grpSp>
        <p:nvGrpSpPr>
          <p:cNvPr id="12" name="13 Grupo"/>
          <p:cNvGrpSpPr/>
          <p:nvPr/>
        </p:nvGrpSpPr>
        <p:grpSpPr>
          <a:xfrm>
            <a:off x="179512" y="3111810"/>
            <a:ext cx="8847791" cy="1836204"/>
            <a:chOff x="179512" y="4149080"/>
            <a:chExt cx="8847791" cy="2448272"/>
          </a:xfrm>
        </p:grpSpPr>
        <p:pic>
          <p:nvPicPr>
            <p:cNvPr id="4098" name="Picture 2"/>
            <p:cNvPicPr>
              <a:picLocks noChangeAspect="1" noChangeArrowheads="1"/>
            </p:cNvPicPr>
            <p:nvPr/>
          </p:nvPicPr>
          <p:blipFill>
            <a:blip r:embed="rId6" cstate="print"/>
            <a:srcRect t="21875" b="4688"/>
            <a:stretch>
              <a:fillRect/>
            </a:stretch>
          </p:blipFill>
          <p:spPr bwMode="auto">
            <a:xfrm>
              <a:off x="4860032" y="4149080"/>
              <a:ext cx="4167271" cy="2448272"/>
            </a:xfrm>
            <a:prstGeom prst="rect">
              <a:avLst/>
            </a:prstGeom>
            <a:noFill/>
            <a:ln w="9525">
              <a:noFill/>
              <a:miter lim="800000"/>
              <a:headEnd/>
              <a:tailEnd/>
            </a:ln>
          </p:spPr>
        </p:pic>
        <p:sp>
          <p:nvSpPr>
            <p:cNvPr id="13" name="12 CuadroTexto"/>
            <p:cNvSpPr txBox="1"/>
            <p:nvPr/>
          </p:nvSpPr>
          <p:spPr>
            <a:xfrm>
              <a:off x="179512" y="4869160"/>
              <a:ext cx="4320480" cy="1600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Categorización de documentos para selección o tratamiento automatizado</a:t>
              </a:r>
            </a:p>
          </p:txBody>
        </p:sp>
      </p:grpSp>
      <p:sp>
        <p:nvSpPr>
          <p:cNvPr id="16" name="Text Box 1028"/>
          <p:cNvSpPr txBox="1">
            <a:spLocks noChangeArrowheads="1"/>
          </p:cNvSpPr>
          <p:nvPr/>
        </p:nvSpPr>
        <p:spPr bwMode="auto">
          <a:xfrm>
            <a:off x="545240" y="4933193"/>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xfrm>
            <a:off x="457200" y="267494"/>
            <a:ext cx="8229600" cy="857250"/>
          </a:xfrm>
        </p:spPr>
        <p:txBody>
          <a:bodyPr>
            <a:normAutofit fontScale="90000"/>
          </a:bodyPr>
          <a:lstStyle/>
          <a:p>
            <a:r>
              <a:rPr lang="es-ES" sz="3200" dirty="0" smtClean="0">
                <a:solidFill>
                  <a:srgbClr val="26557E"/>
                </a:solidFill>
                <a:latin typeface="Arial Black" pitchFamily="34" charset="0"/>
              </a:rPr>
              <a:t>Modelos predictivos. Proyecto MIDAS</a:t>
            </a:r>
            <a:endParaRPr lang="es-ES" sz="3200" dirty="0"/>
          </a:p>
        </p:txBody>
      </p:sp>
      <p:sp>
        <p:nvSpPr>
          <p:cNvPr id="5" name="4 Elipse"/>
          <p:cNvSpPr/>
          <p:nvPr/>
        </p:nvSpPr>
        <p:spPr>
          <a:xfrm>
            <a:off x="571472" y="1017974"/>
            <a:ext cx="1643074" cy="1178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Sucesos Realidad</a:t>
            </a:r>
            <a:endParaRPr lang="es-ES" sz="1600" dirty="0"/>
          </a:p>
        </p:txBody>
      </p:sp>
      <p:sp>
        <p:nvSpPr>
          <p:cNvPr id="7" name="6 Rectángulo"/>
          <p:cNvSpPr/>
          <p:nvPr/>
        </p:nvSpPr>
        <p:spPr>
          <a:xfrm>
            <a:off x="3929058" y="964395"/>
            <a:ext cx="1500198" cy="85725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Datos</a:t>
            </a:r>
          </a:p>
        </p:txBody>
      </p:sp>
      <p:sp>
        <p:nvSpPr>
          <p:cNvPr id="8" name="7 Flecha derecha"/>
          <p:cNvSpPr/>
          <p:nvPr/>
        </p:nvSpPr>
        <p:spPr>
          <a:xfrm>
            <a:off x="4857752" y="4232683"/>
            <a:ext cx="1785950"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Casos de Fraude</a:t>
            </a:r>
            <a:endParaRPr lang="es-ES" sz="1200" dirty="0"/>
          </a:p>
        </p:txBody>
      </p:sp>
      <p:sp>
        <p:nvSpPr>
          <p:cNvPr id="9" name="8 Cilindro"/>
          <p:cNvSpPr/>
          <p:nvPr/>
        </p:nvSpPr>
        <p:spPr>
          <a:xfrm>
            <a:off x="6286512" y="2355726"/>
            <a:ext cx="1093800" cy="751809"/>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Modelos</a:t>
            </a:r>
          </a:p>
        </p:txBody>
      </p:sp>
      <p:sp>
        <p:nvSpPr>
          <p:cNvPr id="15" name="14 Flecha izquierda"/>
          <p:cNvSpPr/>
          <p:nvPr/>
        </p:nvSpPr>
        <p:spPr>
          <a:xfrm>
            <a:off x="5214942" y="2625329"/>
            <a:ext cx="785818" cy="321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abajo"/>
          <p:cNvSpPr/>
          <p:nvPr/>
        </p:nvSpPr>
        <p:spPr>
          <a:xfrm>
            <a:off x="4286248" y="3375427"/>
            <a:ext cx="642942" cy="750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s-ES" sz="1400" dirty="0" smtClean="0"/>
              <a:t>Alertas</a:t>
            </a:r>
            <a:endParaRPr lang="es-ES" sz="1400" dirty="0"/>
          </a:p>
        </p:txBody>
      </p:sp>
      <p:graphicFrame>
        <p:nvGraphicFramePr>
          <p:cNvPr id="19" name="18 Diagrama"/>
          <p:cNvGraphicFramePr/>
          <p:nvPr/>
        </p:nvGraphicFramePr>
        <p:xfrm>
          <a:off x="1643042" y="3589741"/>
          <a:ext cx="4143404" cy="1553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Flecha derecha"/>
          <p:cNvSpPr/>
          <p:nvPr/>
        </p:nvSpPr>
        <p:spPr>
          <a:xfrm>
            <a:off x="4932040" y="4587974"/>
            <a:ext cx="1714512"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Falsos Positivos</a:t>
            </a:r>
            <a:endParaRPr lang="es-ES" sz="1200" dirty="0"/>
          </a:p>
        </p:txBody>
      </p:sp>
      <p:sp>
        <p:nvSpPr>
          <p:cNvPr id="22" name="21 Flecha arriba"/>
          <p:cNvSpPr/>
          <p:nvPr/>
        </p:nvSpPr>
        <p:spPr>
          <a:xfrm rot="20370352">
            <a:off x="6954742" y="3318665"/>
            <a:ext cx="500066" cy="4822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doblada hacia arriba"/>
          <p:cNvSpPr/>
          <p:nvPr/>
        </p:nvSpPr>
        <p:spPr>
          <a:xfrm>
            <a:off x="1142976" y="3911213"/>
            <a:ext cx="1928826" cy="857256"/>
          </a:xfrm>
          <a:prstGeom prst="bentUpArrow">
            <a:avLst/>
          </a:prstGeom>
          <a:scene3d>
            <a:camera prst="orthographicFront">
              <a:rot lat="0" lon="10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flatTx/>
          </a:bodyPr>
          <a:lstStyle/>
          <a:p>
            <a:pPr algn="ctr"/>
            <a:r>
              <a:rPr lang="es-ES" sz="1600" dirty="0" smtClean="0"/>
              <a:t>Casos de fraude</a:t>
            </a:r>
            <a:endParaRPr lang="es-ES" sz="1600" dirty="0"/>
          </a:p>
        </p:txBody>
      </p:sp>
      <p:sp>
        <p:nvSpPr>
          <p:cNvPr id="25" name="24 Proceso"/>
          <p:cNvSpPr/>
          <p:nvPr/>
        </p:nvSpPr>
        <p:spPr>
          <a:xfrm>
            <a:off x="571472" y="3161113"/>
            <a:ext cx="1928826" cy="589364"/>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Acción</a:t>
            </a:r>
            <a:endParaRPr lang="es-ES" dirty="0"/>
          </a:p>
        </p:txBody>
      </p:sp>
      <p:sp>
        <p:nvSpPr>
          <p:cNvPr id="26" name="25 Flecha arriba"/>
          <p:cNvSpPr/>
          <p:nvPr/>
        </p:nvSpPr>
        <p:spPr>
          <a:xfrm>
            <a:off x="1285852" y="2250279"/>
            <a:ext cx="500066" cy="7500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Flecha doblada hacia arriba"/>
          <p:cNvSpPr/>
          <p:nvPr/>
        </p:nvSpPr>
        <p:spPr>
          <a:xfrm>
            <a:off x="5500694" y="1393023"/>
            <a:ext cx="3357586" cy="2839661"/>
          </a:xfrm>
          <a:prstGeom prst="bentUpArrow">
            <a:avLst>
              <a:gd name="adj1" fmla="val 9820"/>
              <a:gd name="adj2" fmla="val 9585"/>
              <a:gd name="adj3" fmla="val 13028"/>
            </a:avLst>
          </a:prstGeom>
          <a:solidFill>
            <a:schemeClr val="accent1">
              <a:lumMod val="60000"/>
              <a:lumOff val="40000"/>
            </a:schemeClr>
          </a:solidFill>
          <a:ln>
            <a:prstDash val="solid"/>
          </a:ln>
          <a:scene3d>
            <a:camera prst="orthographicFront">
              <a:rot lat="1080000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flatTx/>
          </a:bodyPr>
          <a:lstStyle/>
          <a:p>
            <a:pPr algn="ctr"/>
            <a:endParaRPr lang="es-ES" dirty="0" smtClean="0"/>
          </a:p>
        </p:txBody>
      </p:sp>
      <p:sp>
        <p:nvSpPr>
          <p:cNvPr id="21" name="20 CuadroTexto"/>
          <p:cNvSpPr txBox="1"/>
          <p:nvPr/>
        </p:nvSpPr>
        <p:spPr>
          <a:xfrm>
            <a:off x="5929322" y="1339446"/>
            <a:ext cx="2357454" cy="369332"/>
          </a:xfrm>
          <a:prstGeom prst="rect">
            <a:avLst/>
          </a:prstGeom>
          <a:noFill/>
        </p:spPr>
        <p:txBody>
          <a:bodyPr wrap="square" rtlCol="0">
            <a:spAutoFit/>
          </a:bodyPr>
          <a:lstStyle/>
          <a:p>
            <a:r>
              <a:rPr lang="es-ES" dirty="0" smtClean="0">
                <a:solidFill>
                  <a:schemeClr val="bg1"/>
                </a:solidFill>
              </a:rPr>
              <a:t>Casos de fraude</a:t>
            </a:r>
            <a:endParaRPr lang="es-ES" dirty="0">
              <a:solidFill>
                <a:schemeClr val="bg1"/>
              </a:solidFill>
            </a:endParaRPr>
          </a:p>
        </p:txBody>
      </p:sp>
      <p:graphicFrame>
        <p:nvGraphicFramePr>
          <p:cNvPr id="34" name="33 Diagrama"/>
          <p:cNvGraphicFramePr/>
          <p:nvPr/>
        </p:nvGraphicFramePr>
        <p:xfrm>
          <a:off x="5786446" y="3643320"/>
          <a:ext cx="3857652" cy="15001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5" name="34 Flecha derecha"/>
          <p:cNvSpPr/>
          <p:nvPr/>
        </p:nvSpPr>
        <p:spPr>
          <a:xfrm>
            <a:off x="2185974" y="1103702"/>
            <a:ext cx="1285884" cy="428628"/>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Observación</a:t>
            </a:r>
          </a:p>
        </p:txBody>
      </p:sp>
      <p:sp>
        <p:nvSpPr>
          <p:cNvPr id="36" name="35 Flecha derecha"/>
          <p:cNvSpPr/>
          <p:nvPr/>
        </p:nvSpPr>
        <p:spPr>
          <a:xfrm>
            <a:off x="2338374" y="1218002"/>
            <a:ext cx="1285884" cy="428628"/>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Observación</a:t>
            </a:r>
          </a:p>
        </p:txBody>
      </p:sp>
      <p:sp>
        <p:nvSpPr>
          <p:cNvPr id="37" name="36 Flecha derecha"/>
          <p:cNvSpPr/>
          <p:nvPr/>
        </p:nvSpPr>
        <p:spPr>
          <a:xfrm>
            <a:off x="2490774" y="1332302"/>
            <a:ext cx="1285884" cy="428628"/>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Observación</a:t>
            </a:r>
          </a:p>
        </p:txBody>
      </p:sp>
      <p:sp>
        <p:nvSpPr>
          <p:cNvPr id="38" name="37 Flecha derecha"/>
          <p:cNvSpPr/>
          <p:nvPr/>
        </p:nvSpPr>
        <p:spPr>
          <a:xfrm>
            <a:off x="2643174" y="1446602"/>
            <a:ext cx="1285884" cy="428628"/>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Observación</a:t>
            </a:r>
          </a:p>
        </p:txBody>
      </p:sp>
      <p:sp>
        <p:nvSpPr>
          <p:cNvPr id="39" name="38 Flecha abajo"/>
          <p:cNvSpPr/>
          <p:nvPr/>
        </p:nvSpPr>
        <p:spPr>
          <a:xfrm>
            <a:off x="4357686" y="1875229"/>
            <a:ext cx="500066" cy="48220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p>
        </p:txBody>
      </p:sp>
      <p:sp>
        <p:nvSpPr>
          <p:cNvPr id="40" name="39 Flecha abajo"/>
          <p:cNvSpPr/>
          <p:nvPr/>
        </p:nvSpPr>
        <p:spPr>
          <a:xfrm>
            <a:off x="4510086" y="1989529"/>
            <a:ext cx="500066" cy="48220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p>
        </p:txBody>
      </p:sp>
      <p:sp>
        <p:nvSpPr>
          <p:cNvPr id="41" name="40 Flecha abajo"/>
          <p:cNvSpPr/>
          <p:nvPr/>
        </p:nvSpPr>
        <p:spPr>
          <a:xfrm>
            <a:off x="4662486" y="2103829"/>
            <a:ext cx="500066" cy="48220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p>
        </p:txBody>
      </p:sp>
      <p:sp>
        <p:nvSpPr>
          <p:cNvPr id="42" name="41 Flecha abajo"/>
          <p:cNvSpPr/>
          <p:nvPr/>
        </p:nvSpPr>
        <p:spPr>
          <a:xfrm>
            <a:off x="4814886" y="2218129"/>
            <a:ext cx="500066" cy="48220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smtClean="0"/>
          </a:p>
        </p:txBody>
      </p:sp>
      <p:sp>
        <p:nvSpPr>
          <p:cNvPr id="29" name="28 Flecha izquierda"/>
          <p:cNvSpPr/>
          <p:nvPr/>
        </p:nvSpPr>
        <p:spPr>
          <a:xfrm>
            <a:off x="2786050" y="3053957"/>
            <a:ext cx="100013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Alertas</a:t>
            </a:r>
            <a:endParaRPr lang="es-ES" sz="1400" dirty="0"/>
          </a:p>
        </p:txBody>
      </p:sp>
      <p:graphicFrame>
        <p:nvGraphicFramePr>
          <p:cNvPr id="13" name="12 Diagrama"/>
          <p:cNvGraphicFramePr/>
          <p:nvPr/>
        </p:nvGraphicFramePr>
        <p:xfrm>
          <a:off x="2843808" y="2301720"/>
          <a:ext cx="3456384" cy="12421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8" name="27 Rectángulo redondeado"/>
          <p:cNvSpPr/>
          <p:nvPr/>
        </p:nvSpPr>
        <p:spPr>
          <a:xfrm>
            <a:off x="2928926" y="2250279"/>
            <a:ext cx="1071570" cy="321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smtClean="0"/>
              <a:t>Análisis</a:t>
            </a:r>
            <a:endParaRPr lang="es-ES" dirty="0"/>
          </a:p>
        </p:txBody>
      </p:sp>
      <p:sp>
        <p:nvSpPr>
          <p:cNvPr id="31" name="30 CuadroTexto"/>
          <p:cNvSpPr txBox="1"/>
          <p:nvPr/>
        </p:nvSpPr>
        <p:spPr>
          <a:xfrm>
            <a:off x="539552" y="1329612"/>
            <a:ext cx="763284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Cálculo de índices de riesgo o modelos de fraude</a:t>
            </a:r>
          </a:p>
          <a:p>
            <a:r>
              <a:rPr lang="es-ES" sz="2400" dirty="0" smtClean="0"/>
              <a:t>Detección de incumplimientos</a:t>
            </a:r>
          </a:p>
          <a:p>
            <a:r>
              <a:rPr lang="es-ES" sz="2400" dirty="0" smtClean="0"/>
              <a:t>Predicción de nuevos incumplidores</a:t>
            </a:r>
            <a:endParaRPr lang="es-ES" sz="2400" dirty="0"/>
          </a:p>
        </p:txBody>
      </p:sp>
      <p:grpSp>
        <p:nvGrpSpPr>
          <p:cNvPr id="3" name="106 Grupo"/>
          <p:cNvGrpSpPr/>
          <p:nvPr/>
        </p:nvGrpSpPr>
        <p:grpSpPr>
          <a:xfrm>
            <a:off x="107504" y="1059582"/>
            <a:ext cx="8892480" cy="3888432"/>
            <a:chOff x="107504" y="1340768"/>
            <a:chExt cx="8892480" cy="5328592"/>
          </a:xfrm>
        </p:grpSpPr>
        <p:sp>
          <p:nvSpPr>
            <p:cNvPr id="108" name="107 Rectángulo"/>
            <p:cNvSpPr/>
            <p:nvPr/>
          </p:nvSpPr>
          <p:spPr>
            <a:xfrm>
              <a:off x="107504" y="1340768"/>
              <a:ext cx="8892480" cy="5328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9" name="108 CuadroTexto"/>
            <p:cNvSpPr txBox="1"/>
            <p:nvPr/>
          </p:nvSpPr>
          <p:spPr>
            <a:xfrm>
              <a:off x="6012160" y="1988840"/>
              <a:ext cx="2857521" cy="1600439"/>
            </a:xfrm>
            <a:prstGeom prst="rect">
              <a:avLst/>
            </a:prstGeom>
            <a:noFill/>
            <a:ln>
              <a:solidFill>
                <a:schemeClr val="accent1"/>
              </a:solidFill>
            </a:ln>
            <a:effectLst/>
            <a:scene3d>
              <a:camera prst="orthographicFront"/>
              <a:lightRig rig="threePt" dir="t"/>
            </a:scene3d>
            <a:sp3d>
              <a:bevelT w="0" h="0"/>
              <a:bevelB w="0" h="0" prst="coolSlant"/>
            </a:sp3d>
          </p:spPr>
          <p:txBody>
            <a:bodyPr wrap="square" rtlCol="0">
              <a:spAutoFit/>
            </a:bodyPr>
            <a:lstStyle/>
            <a:p>
              <a:r>
                <a:rPr lang="es-ES" sz="1200" b="1" dirty="0" smtClean="0"/>
                <a:t>Beneficio Adicionales:</a:t>
              </a:r>
            </a:p>
            <a:p>
              <a:pPr>
                <a:buFont typeface="Arial" pitchFamily="34" charset="0"/>
                <a:buChar char="•"/>
              </a:pPr>
              <a:r>
                <a:rPr lang="es-ES" sz="1200" dirty="0" smtClean="0"/>
                <a:t>Análisis y enriquecimiento de los filtros</a:t>
              </a:r>
            </a:p>
            <a:p>
              <a:pPr>
                <a:buFont typeface="Arial" pitchFamily="34" charset="0"/>
                <a:buChar char="•"/>
              </a:pPr>
              <a:r>
                <a:rPr lang="es-ES" sz="1200" dirty="0" smtClean="0"/>
                <a:t>Homogeneización de toma de decisiones</a:t>
              </a:r>
            </a:p>
            <a:p>
              <a:pPr>
                <a:buFont typeface="Arial" pitchFamily="34" charset="0"/>
                <a:buChar char="•"/>
              </a:pPr>
              <a:r>
                <a:rPr lang="es-ES" sz="1200" dirty="0" smtClean="0"/>
                <a:t>Ordenación de los expedientes por riesgo</a:t>
              </a:r>
            </a:p>
            <a:p>
              <a:pPr>
                <a:buFont typeface="Arial" pitchFamily="34" charset="0"/>
                <a:buChar char="•"/>
              </a:pPr>
              <a:r>
                <a:rPr lang="es-ES" sz="1200" dirty="0" err="1" smtClean="0"/>
                <a:t>Explicabilidad</a:t>
              </a:r>
              <a:r>
                <a:rPr lang="es-ES" sz="1200" dirty="0" smtClean="0"/>
                <a:t> del modelo</a:t>
              </a:r>
            </a:p>
            <a:p>
              <a:pPr>
                <a:buFont typeface="Arial" pitchFamily="34" charset="0"/>
                <a:buChar char="•"/>
              </a:pPr>
              <a:r>
                <a:rPr lang="es-ES" sz="1200" dirty="0" smtClean="0"/>
                <a:t>Control continuo no sujeto a campañas</a:t>
              </a:r>
              <a:endParaRPr lang="es-ES" sz="1200" dirty="0"/>
            </a:p>
          </p:txBody>
        </p:sp>
        <p:sp>
          <p:nvSpPr>
            <p:cNvPr id="110" name="1 Título"/>
            <p:cNvSpPr txBox="1">
              <a:spLocks/>
            </p:cNvSpPr>
            <p:nvPr/>
          </p:nvSpPr>
          <p:spPr>
            <a:xfrm>
              <a:off x="4716016" y="5517232"/>
              <a:ext cx="421196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rgbClr val="26557E"/>
                  </a:solidFill>
                  <a:effectLst/>
                  <a:uLnTx/>
                  <a:uFillTx/>
                  <a:latin typeface="Arial Black" pitchFamily="34" charset="0"/>
                  <a:ea typeface="+mj-ea"/>
                  <a:cs typeface="+mj-cs"/>
                </a:rPr>
                <a:t>MIDAS - Minería de datos. ROI</a:t>
              </a:r>
              <a:endParaRPr kumimoji="0" lang="es-ES" sz="3200" b="0" i="0" u="none" strike="noStrike" kern="1200" cap="none" spc="0" normalizeH="0" baseline="0" noProof="0" dirty="0">
                <a:ln>
                  <a:noFill/>
                </a:ln>
                <a:solidFill>
                  <a:srgbClr val="26557E"/>
                </a:solidFill>
                <a:effectLst/>
                <a:uLnTx/>
                <a:uFillTx/>
                <a:latin typeface="Arial Black" pitchFamily="34" charset="0"/>
                <a:ea typeface="+mj-ea"/>
                <a:cs typeface="+mj-cs"/>
              </a:endParaRPr>
            </a:p>
          </p:txBody>
        </p:sp>
        <p:grpSp>
          <p:nvGrpSpPr>
            <p:cNvPr id="4" name="22 Grupo"/>
            <p:cNvGrpSpPr/>
            <p:nvPr/>
          </p:nvGrpSpPr>
          <p:grpSpPr>
            <a:xfrm>
              <a:off x="286290" y="1412776"/>
              <a:ext cx="8534182" cy="5151873"/>
              <a:chOff x="430306" y="1412776"/>
              <a:chExt cx="8534182" cy="5151873"/>
            </a:xfrm>
          </p:grpSpPr>
          <p:grpSp>
            <p:nvGrpSpPr>
              <p:cNvPr id="6" name="23 Grupo"/>
              <p:cNvGrpSpPr/>
              <p:nvPr/>
            </p:nvGrpSpPr>
            <p:grpSpPr>
              <a:xfrm>
                <a:off x="539552" y="1412776"/>
                <a:ext cx="7369251" cy="1962883"/>
                <a:chOff x="323528" y="1124744"/>
                <a:chExt cx="7420638" cy="2341206"/>
              </a:xfrm>
            </p:grpSpPr>
            <p:sp>
              <p:nvSpPr>
                <p:cNvPr id="127" name="3 Disco magnético"/>
                <p:cNvSpPr/>
                <p:nvPr/>
              </p:nvSpPr>
              <p:spPr>
                <a:xfrm>
                  <a:off x="323528" y="1124744"/>
                  <a:ext cx="1857388" cy="17145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Solicitudes de alta en ROI </a:t>
                  </a:r>
                </a:p>
                <a:p>
                  <a:pPr algn="ctr"/>
                  <a:r>
                    <a:rPr lang="es-ES" dirty="0" smtClean="0"/>
                    <a:t>2009-2014</a:t>
                  </a:r>
                  <a:endParaRPr lang="es-ES" dirty="0"/>
                </a:p>
              </p:txBody>
            </p:sp>
            <p:sp>
              <p:nvSpPr>
                <p:cNvPr id="128" name="4 CuadroTexto"/>
                <p:cNvSpPr txBox="1"/>
                <p:nvPr/>
              </p:nvSpPr>
              <p:spPr>
                <a:xfrm>
                  <a:off x="2357422" y="1214422"/>
                  <a:ext cx="2928958" cy="2251528"/>
                </a:xfrm>
                <a:prstGeom prst="rect">
                  <a:avLst/>
                </a:prstGeom>
                <a:noFill/>
              </p:spPr>
              <p:txBody>
                <a:bodyPr wrap="square" rtlCol="0">
                  <a:spAutoFit/>
                </a:bodyPr>
                <a:lstStyle/>
                <a:p>
                  <a:pPr algn="l">
                    <a:buFont typeface="Arial" pitchFamily="34" charset="0"/>
                    <a:buChar char="•"/>
                  </a:pPr>
                  <a:r>
                    <a:rPr lang="es-ES" dirty="0" smtClean="0"/>
                    <a:t>Filtros</a:t>
                  </a:r>
                </a:p>
                <a:p>
                  <a:pPr algn="l">
                    <a:buFont typeface="Arial" pitchFamily="34" charset="0"/>
                    <a:buChar char="•"/>
                  </a:pPr>
                  <a:r>
                    <a:rPr lang="es-ES" dirty="0" smtClean="0"/>
                    <a:t>Resultados:</a:t>
                  </a:r>
                </a:p>
                <a:p>
                  <a:pPr lvl="1" algn="l">
                    <a:buFont typeface="Arial" pitchFamily="34" charset="0"/>
                    <a:buChar char="•"/>
                  </a:pPr>
                  <a:r>
                    <a:rPr lang="es-ES" sz="1600" dirty="0" smtClean="0"/>
                    <a:t>Alta</a:t>
                  </a:r>
                </a:p>
                <a:p>
                  <a:pPr lvl="1" algn="l">
                    <a:buFont typeface="Arial" pitchFamily="34" charset="0"/>
                    <a:buChar char="•"/>
                  </a:pPr>
                  <a:r>
                    <a:rPr lang="es-ES" sz="1600" dirty="0" smtClean="0"/>
                    <a:t>Denegación</a:t>
                  </a:r>
                </a:p>
                <a:p>
                  <a:pPr algn="l">
                    <a:buFont typeface="Arial" pitchFamily="34" charset="0"/>
                    <a:buChar char="•"/>
                  </a:pPr>
                  <a:r>
                    <a:rPr lang="es-ES" dirty="0" smtClean="0"/>
                    <a:t>Otras informaciones</a:t>
                  </a:r>
                  <a:endParaRPr lang="es-ES" dirty="0"/>
                </a:p>
              </p:txBody>
            </p:sp>
            <p:sp>
              <p:nvSpPr>
                <p:cNvPr id="129" name="5 CuadroTexto"/>
                <p:cNvSpPr txBox="1"/>
                <p:nvPr/>
              </p:nvSpPr>
              <p:spPr>
                <a:xfrm>
                  <a:off x="4166565" y="1382404"/>
                  <a:ext cx="3577601" cy="1027872"/>
                </a:xfrm>
                <a:prstGeom prst="rect">
                  <a:avLst/>
                </a:prstGeom>
                <a:noFill/>
              </p:spPr>
              <p:txBody>
                <a:bodyPr wrap="square" rtlCol="0">
                  <a:spAutoFit/>
                </a:bodyPr>
                <a:lstStyle/>
                <a:p>
                  <a:r>
                    <a:rPr lang="es-ES" b="1" dirty="0" smtClean="0">
                      <a:solidFill>
                        <a:srgbClr val="FF0000"/>
                      </a:solidFill>
                    </a:rPr>
                    <a:t>Situación de partida</a:t>
                  </a:r>
                </a:p>
                <a:p>
                  <a:r>
                    <a:rPr lang="es-ES" b="1" dirty="0" smtClean="0">
                      <a:solidFill>
                        <a:srgbClr val="FF0000"/>
                      </a:solidFill>
                    </a:rPr>
                    <a:t>77% A estudiar</a:t>
                  </a:r>
                  <a:endParaRPr lang="es-ES" b="1" dirty="0">
                    <a:solidFill>
                      <a:srgbClr val="FF0000"/>
                    </a:solidFill>
                  </a:endParaRPr>
                </a:p>
              </p:txBody>
            </p:sp>
          </p:grpSp>
          <p:grpSp>
            <p:nvGrpSpPr>
              <p:cNvPr id="10" name="24 Grupo"/>
              <p:cNvGrpSpPr/>
              <p:nvPr/>
            </p:nvGrpSpPr>
            <p:grpSpPr>
              <a:xfrm>
                <a:off x="2771800" y="2852936"/>
                <a:ext cx="4104456" cy="2049835"/>
                <a:chOff x="2555776" y="836712"/>
                <a:chExt cx="4159364" cy="2265859"/>
              </a:xfrm>
            </p:grpSpPr>
            <p:sp>
              <p:nvSpPr>
                <p:cNvPr id="124" name="7 Flecha doblada hacia arriba"/>
                <p:cNvSpPr/>
                <p:nvPr/>
              </p:nvSpPr>
              <p:spPr>
                <a:xfrm>
                  <a:off x="2771800" y="836712"/>
                  <a:ext cx="1214446" cy="857256"/>
                </a:xfrm>
                <a:prstGeom prst="bentUp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5" name="8 CuadroTexto"/>
                <p:cNvSpPr txBox="1"/>
                <p:nvPr/>
              </p:nvSpPr>
              <p:spPr>
                <a:xfrm>
                  <a:off x="4211960" y="980728"/>
                  <a:ext cx="2503180" cy="544339"/>
                </a:xfrm>
                <a:prstGeom prst="rect">
                  <a:avLst/>
                </a:prstGeom>
                <a:noFill/>
              </p:spPr>
              <p:txBody>
                <a:bodyPr wrap="square" rtlCol="0">
                  <a:spAutoFit/>
                </a:bodyPr>
                <a:lstStyle/>
                <a:p>
                  <a:r>
                    <a:rPr lang="es-ES" dirty="0" smtClean="0"/>
                    <a:t>Entrenamiento</a:t>
                  </a:r>
                  <a:endParaRPr lang="es-ES" dirty="0"/>
                </a:p>
              </p:txBody>
            </p:sp>
            <p:pic>
              <p:nvPicPr>
                <p:cNvPr id="126" name="Picture 2"/>
                <p:cNvPicPr>
                  <a:picLocks noChangeAspect="1" noChangeArrowheads="1"/>
                </p:cNvPicPr>
                <p:nvPr/>
              </p:nvPicPr>
              <p:blipFill>
                <a:blip r:embed="rId18" cstate="print"/>
                <a:srcRect/>
                <a:stretch>
                  <a:fillRect/>
                </a:stretch>
              </p:blipFill>
              <p:spPr bwMode="auto">
                <a:xfrm>
                  <a:off x="2555776" y="1700808"/>
                  <a:ext cx="2157413" cy="1401763"/>
                </a:xfrm>
                <a:prstGeom prst="rect">
                  <a:avLst/>
                </a:prstGeom>
                <a:noFill/>
                <a:ln w="9525">
                  <a:noFill/>
                  <a:miter lim="800000"/>
                  <a:headEnd/>
                  <a:tailEnd/>
                </a:ln>
                <a:effectLst/>
              </p:spPr>
            </p:pic>
          </p:grpSp>
          <p:grpSp>
            <p:nvGrpSpPr>
              <p:cNvPr id="11" name="28 Grupo"/>
              <p:cNvGrpSpPr/>
              <p:nvPr/>
            </p:nvGrpSpPr>
            <p:grpSpPr>
              <a:xfrm>
                <a:off x="430306" y="4929198"/>
                <a:ext cx="5500726" cy="1635451"/>
                <a:chOff x="214282" y="4929198"/>
                <a:chExt cx="5500726" cy="1635451"/>
              </a:xfrm>
            </p:grpSpPr>
            <p:sp>
              <p:nvSpPr>
                <p:cNvPr id="120" name="119 Flecha doblada hacia arriba"/>
                <p:cNvSpPr/>
                <p:nvPr/>
              </p:nvSpPr>
              <p:spPr>
                <a:xfrm>
                  <a:off x="2699792" y="5085184"/>
                  <a:ext cx="1214446" cy="857256"/>
                </a:xfrm>
                <a:prstGeom prst="bentUpArrow">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1" name="120 CuadroTexto"/>
                <p:cNvSpPr txBox="1"/>
                <p:nvPr/>
              </p:nvSpPr>
              <p:spPr>
                <a:xfrm>
                  <a:off x="3857620" y="5643578"/>
                  <a:ext cx="1714512" cy="492443"/>
                </a:xfrm>
                <a:prstGeom prst="rect">
                  <a:avLst/>
                </a:prstGeom>
                <a:noFill/>
              </p:spPr>
              <p:txBody>
                <a:bodyPr wrap="square" rtlCol="0">
                  <a:spAutoFit/>
                </a:bodyPr>
                <a:lstStyle/>
                <a:p>
                  <a:r>
                    <a:rPr lang="es-ES" dirty="0" smtClean="0"/>
                    <a:t>Ejecución</a:t>
                  </a:r>
                  <a:endParaRPr lang="es-ES" dirty="0"/>
                </a:p>
              </p:txBody>
            </p:sp>
            <p:sp>
              <p:nvSpPr>
                <p:cNvPr id="122" name="121 CuadroTexto"/>
                <p:cNvSpPr txBox="1"/>
                <p:nvPr/>
              </p:nvSpPr>
              <p:spPr>
                <a:xfrm>
                  <a:off x="1428728" y="6072206"/>
                  <a:ext cx="4286280" cy="492443"/>
                </a:xfrm>
                <a:prstGeom prst="rect">
                  <a:avLst/>
                </a:prstGeom>
                <a:noFill/>
              </p:spPr>
              <p:txBody>
                <a:bodyPr wrap="square" rtlCol="0">
                  <a:spAutoFit/>
                </a:bodyPr>
                <a:lstStyle/>
                <a:p>
                  <a:pPr algn="l">
                    <a:buFont typeface="Arial" pitchFamily="34" charset="0"/>
                    <a:buChar char="•"/>
                  </a:pPr>
                  <a:r>
                    <a:rPr lang="es-ES" dirty="0" smtClean="0"/>
                    <a:t>Filtros, otras informaciones</a:t>
                  </a:r>
                  <a:endParaRPr lang="es-ES" dirty="0"/>
                </a:p>
              </p:txBody>
            </p:sp>
            <p:sp>
              <p:nvSpPr>
                <p:cNvPr id="123" name="122 Rectángulo"/>
                <p:cNvSpPr/>
                <p:nvPr/>
              </p:nvSpPr>
              <p:spPr>
                <a:xfrm>
                  <a:off x="214282" y="4929198"/>
                  <a:ext cx="192882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Nuevas solicitudes de alta en ROI</a:t>
                  </a:r>
                  <a:endParaRPr lang="es-ES" dirty="0"/>
                </a:p>
              </p:txBody>
            </p:sp>
          </p:grpSp>
          <p:grpSp>
            <p:nvGrpSpPr>
              <p:cNvPr id="12" name="33 Grupo"/>
              <p:cNvGrpSpPr/>
              <p:nvPr/>
            </p:nvGrpSpPr>
            <p:grpSpPr>
              <a:xfrm>
                <a:off x="5292080" y="3717032"/>
                <a:ext cx="3672408" cy="2219097"/>
                <a:chOff x="5500694" y="3786190"/>
                <a:chExt cx="3672408" cy="2219097"/>
              </a:xfrm>
            </p:grpSpPr>
            <p:sp>
              <p:nvSpPr>
                <p:cNvPr id="116" name="115 Flecha derecha"/>
                <p:cNvSpPr/>
                <p:nvPr/>
              </p:nvSpPr>
              <p:spPr>
                <a:xfrm>
                  <a:off x="5500694" y="4357694"/>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116 CuadroTexto"/>
                <p:cNvSpPr txBox="1"/>
                <p:nvPr/>
              </p:nvSpPr>
              <p:spPr>
                <a:xfrm>
                  <a:off x="6072198" y="3786190"/>
                  <a:ext cx="2928926" cy="1846660"/>
                </a:xfrm>
                <a:prstGeom prst="rect">
                  <a:avLst/>
                </a:prstGeom>
                <a:noFill/>
              </p:spPr>
              <p:txBody>
                <a:bodyPr wrap="square" rtlCol="0">
                  <a:spAutoFit/>
                </a:bodyPr>
                <a:lstStyle/>
                <a:p>
                  <a:pPr algn="l">
                    <a:buFont typeface="Arial" pitchFamily="34" charset="0"/>
                    <a:buChar char="•"/>
                  </a:pPr>
                  <a:r>
                    <a:rPr lang="es-ES" dirty="0" smtClean="0"/>
                    <a:t>Resultados:</a:t>
                  </a:r>
                </a:p>
                <a:p>
                  <a:pPr lvl="1" algn="l">
                    <a:buFont typeface="Arial" pitchFamily="34" charset="0"/>
                    <a:buChar char="•"/>
                  </a:pPr>
                  <a:r>
                    <a:rPr lang="es-ES" sz="1600" dirty="0" smtClean="0"/>
                    <a:t>Alta             +  motivos</a:t>
                  </a:r>
                </a:p>
                <a:p>
                  <a:pPr lvl="1" algn="l">
                    <a:buFont typeface="Arial" pitchFamily="34" charset="0"/>
                    <a:buChar char="•"/>
                  </a:pPr>
                  <a:r>
                    <a:rPr lang="es-ES" sz="1600" dirty="0" smtClean="0"/>
                    <a:t>Denegación + motivos</a:t>
                  </a:r>
                </a:p>
                <a:p>
                  <a:pPr lvl="1" algn="l">
                    <a:buFont typeface="Arial" pitchFamily="34" charset="0"/>
                    <a:buChar char="•"/>
                  </a:pPr>
                  <a:r>
                    <a:rPr lang="es-ES" sz="1600" dirty="0" smtClean="0"/>
                    <a:t>A estudiar + % de riesgo</a:t>
                  </a:r>
                </a:p>
                <a:p>
                  <a:pPr>
                    <a:buFont typeface="Arial" pitchFamily="34" charset="0"/>
                    <a:buChar char="•"/>
                  </a:pPr>
                  <a:endParaRPr lang="es-ES" dirty="0"/>
                </a:p>
              </p:txBody>
            </p:sp>
            <p:sp>
              <p:nvSpPr>
                <p:cNvPr id="118" name="117 CuadroTexto"/>
                <p:cNvSpPr txBox="1"/>
                <p:nvPr/>
              </p:nvSpPr>
              <p:spPr>
                <a:xfrm>
                  <a:off x="5782456" y="5143512"/>
                  <a:ext cx="3390646" cy="861775"/>
                </a:xfrm>
                <a:prstGeom prst="rect">
                  <a:avLst/>
                </a:prstGeom>
                <a:noFill/>
              </p:spPr>
              <p:txBody>
                <a:bodyPr wrap="square" rtlCol="0">
                  <a:spAutoFit/>
                </a:bodyPr>
                <a:lstStyle/>
                <a:p>
                  <a:r>
                    <a:rPr lang="es-ES" b="1" dirty="0" smtClean="0">
                      <a:solidFill>
                        <a:srgbClr val="FF0000"/>
                      </a:solidFill>
                    </a:rPr>
                    <a:t>Con sistema analítico </a:t>
                  </a:r>
                </a:p>
                <a:p>
                  <a:r>
                    <a:rPr lang="es-ES" b="1" dirty="0" smtClean="0">
                      <a:solidFill>
                        <a:srgbClr val="FF0000"/>
                      </a:solidFill>
                    </a:rPr>
                    <a:t>45%  A estudiar</a:t>
                  </a:r>
                  <a:endParaRPr lang="es-ES" b="1" dirty="0">
                    <a:solidFill>
                      <a:srgbClr val="FF0000"/>
                    </a:solidFill>
                  </a:endParaRPr>
                </a:p>
              </p:txBody>
            </p:sp>
            <p:sp>
              <p:nvSpPr>
                <p:cNvPr id="119" name="118 Elipse"/>
                <p:cNvSpPr/>
                <p:nvPr/>
              </p:nvSpPr>
              <p:spPr>
                <a:xfrm>
                  <a:off x="7372902" y="3857628"/>
                  <a:ext cx="1571604" cy="1285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sp>
        <p:nvSpPr>
          <p:cNvPr id="130" name="129 CuadroTexto"/>
          <p:cNvSpPr txBox="1"/>
          <p:nvPr/>
        </p:nvSpPr>
        <p:spPr>
          <a:xfrm>
            <a:off x="539552" y="2859782"/>
            <a:ext cx="763284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smtClean="0"/>
              <a:t>Limitaciones:</a:t>
            </a:r>
          </a:p>
          <a:p>
            <a:pPr>
              <a:buFont typeface="Arial" pitchFamily="34" charset="0"/>
              <a:buChar char="•"/>
            </a:pPr>
            <a:r>
              <a:rPr lang="es-ES" sz="2400" dirty="0" smtClean="0"/>
              <a:t>Necesidad de investigación de cada caso</a:t>
            </a:r>
          </a:p>
          <a:p>
            <a:pPr>
              <a:buFont typeface="Arial" pitchFamily="34" charset="0"/>
              <a:buChar char="•"/>
            </a:pPr>
            <a:r>
              <a:rPr lang="es-ES" sz="2400" dirty="0" smtClean="0"/>
              <a:t>Heterogeneidad y complejidad</a:t>
            </a:r>
          </a:p>
          <a:p>
            <a:pPr>
              <a:buFont typeface="Arial" pitchFamily="34" charset="0"/>
              <a:buChar char="•"/>
            </a:pPr>
            <a:r>
              <a:rPr lang="es-ES" sz="2400" dirty="0" smtClean="0"/>
              <a:t>Necesidad de modelos de descubrimiento para incumplimientos desconocidos</a:t>
            </a:r>
          </a:p>
        </p:txBody>
      </p:sp>
      <p:sp>
        <p:nvSpPr>
          <p:cNvPr id="55" name="Text Box 1028"/>
          <p:cNvSpPr txBox="1">
            <a:spLocks noChangeArrowheads="1"/>
          </p:cNvSpPr>
          <p:nvPr/>
        </p:nvSpPr>
        <p:spPr bwMode="auto">
          <a:xfrm>
            <a:off x="498874" y="489159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144000" cy="5149454"/>
          </a:xfrm>
          <a:prstGeom prst="rect">
            <a:avLst/>
          </a:prstGeom>
          <a:noFill/>
          <a:ln w="9525">
            <a:noFill/>
            <a:miter lim="800000"/>
            <a:headEnd/>
            <a:tailEnd/>
          </a:ln>
        </p:spPr>
      </p:pic>
      <p:sp>
        <p:nvSpPr>
          <p:cNvPr id="4" name="Rectangle 2"/>
          <p:cNvSpPr txBox="1">
            <a:spLocks noChangeArrowheads="1"/>
          </p:cNvSpPr>
          <p:nvPr/>
        </p:nvSpPr>
        <p:spPr bwMode="auto">
          <a:xfrm>
            <a:off x="755576" y="2031690"/>
            <a:ext cx="7772400" cy="2052228"/>
          </a:xfrm>
          <a:prstGeom prst="rect">
            <a:avLst/>
          </a:prstGeo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5400" b="1" kern="0" dirty="0" smtClean="0">
                <a:solidFill>
                  <a:srgbClr val="002060"/>
                </a:solidFill>
                <a:latin typeface="Arial" charset="0"/>
                <a:ea typeface="+mj-ea"/>
                <a:cs typeface="+mj-cs"/>
              </a:rPr>
              <a:t>Muchas Gracias por su atención.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5400" b="1" i="0" u="none" strike="noStrike" kern="0" cap="none" spc="0" normalizeH="0" baseline="0" noProof="0" dirty="0" smtClean="0">
              <a:ln>
                <a:noFill/>
              </a:ln>
              <a:solidFill>
                <a:srgbClr val="0000CC"/>
              </a:solidFill>
              <a:effectLst/>
              <a:uLnTx/>
              <a:uFillTx/>
              <a:latin typeface="Arial" charset="0"/>
              <a:ea typeface="+mj-ea"/>
              <a:cs typeface="+mj-cs"/>
            </a:endParaRPr>
          </a:p>
        </p:txBody>
      </p:sp>
      <p:sp>
        <p:nvSpPr>
          <p:cNvPr id="5" name="Text Box 1028"/>
          <p:cNvSpPr txBox="1">
            <a:spLocks noChangeArrowheads="1"/>
          </p:cNvSpPr>
          <p:nvPr/>
        </p:nvSpPr>
        <p:spPr bwMode="auto">
          <a:xfrm>
            <a:off x="533400" y="4620280"/>
            <a:ext cx="8077200" cy="523220"/>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a:p>
            <a:pPr algn="ctr" eaLnBrk="0" hangingPunct="0"/>
            <a:r>
              <a:rPr lang="es-ES" sz="1400" i="1" dirty="0" smtClean="0">
                <a:solidFill>
                  <a:srgbClr val="0000CC"/>
                </a:solidFill>
                <a:latin typeface="Arial" charset="0"/>
              </a:rPr>
              <a:t>Departamento de Inspección Financiera y Tributaria</a:t>
            </a:r>
            <a:endParaRPr lang="es-ES" sz="1400" i="1" dirty="0">
              <a:solidFill>
                <a:srgbClr val="0000CC"/>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144000" cy="5149454"/>
          </a:xfrm>
          <a:prstGeom prst="rect">
            <a:avLst/>
          </a:prstGeom>
          <a:noFill/>
          <a:ln w="9525">
            <a:noFill/>
            <a:miter lim="800000"/>
            <a:headEnd/>
            <a:tailEnd/>
          </a:ln>
        </p:spPr>
      </p:pic>
      <p:sp>
        <p:nvSpPr>
          <p:cNvPr id="3" name="Marcador de contenido 2"/>
          <p:cNvSpPr>
            <a:spLocks noGrp="1"/>
          </p:cNvSpPr>
          <p:nvPr>
            <p:ph idx="1"/>
          </p:nvPr>
        </p:nvSpPr>
        <p:spPr>
          <a:xfrm>
            <a:off x="539552" y="1419622"/>
            <a:ext cx="7796030" cy="2592288"/>
          </a:xfrm>
        </p:spPr>
        <p:txBody>
          <a:bodyPr>
            <a:normAutofit/>
          </a:bodyPr>
          <a:lstStyle/>
          <a:p>
            <a:pPr algn="just">
              <a:buClr>
                <a:srgbClr val="C00000"/>
              </a:buClr>
              <a:buFont typeface="Wingdings" pitchFamily="2" charset="2"/>
              <a:buChar char="Ø"/>
            </a:pPr>
            <a:r>
              <a:rPr lang="es-ES" sz="1800" dirty="0" smtClean="0">
                <a:solidFill>
                  <a:srgbClr val="002060"/>
                </a:solidFill>
                <a:latin typeface="Arial Black" pitchFamily="34" charset="0"/>
              </a:rPr>
              <a:t>Identificar temas específicos para el correcto cumplimiento tributario se debe acometer:</a:t>
            </a:r>
          </a:p>
          <a:p>
            <a:pPr algn="just">
              <a:buClr>
                <a:srgbClr val="C00000"/>
              </a:buClr>
              <a:buFont typeface="Wingdings" pitchFamily="2" charset="2"/>
              <a:buChar char="Ø"/>
            </a:pPr>
            <a:endParaRPr lang="es-ES" sz="1800" dirty="0" smtClean="0">
              <a:solidFill>
                <a:srgbClr val="002060"/>
              </a:solidFill>
              <a:latin typeface="Arial Black" pitchFamily="34" charset="0"/>
            </a:endParaRPr>
          </a:p>
          <a:p>
            <a:pPr lvl="1" algn="just">
              <a:buClr>
                <a:srgbClr val="C00000"/>
              </a:buClr>
              <a:buFont typeface="Wingdings" pitchFamily="2" charset="2"/>
              <a:buChar char="§"/>
            </a:pPr>
            <a:r>
              <a:rPr lang="es-ES" sz="1800" dirty="0" smtClean="0">
                <a:solidFill>
                  <a:srgbClr val="002060"/>
                </a:solidFill>
                <a:latin typeface="Arial Black" pitchFamily="34" charset="0"/>
              </a:rPr>
              <a:t>Lo más ampliamente posible.</a:t>
            </a:r>
          </a:p>
          <a:p>
            <a:pPr lvl="1" algn="just">
              <a:buClr>
                <a:srgbClr val="C00000"/>
              </a:buClr>
              <a:buFont typeface="Wingdings" pitchFamily="2" charset="2"/>
              <a:buChar char="§"/>
            </a:pPr>
            <a:r>
              <a:rPr lang="es-ES" sz="1800" dirty="0" smtClean="0">
                <a:solidFill>
                  <a:srgbClr val="002060"/>
                </a:solidFill>
                <a:latin typeface="Arial Black" pitchFamily="34" charset="0"/>
              </a:rPr>
              <a:t>Favoreciendo/ Impulsando el cumplimiento voluntario.</a:t>
            </a:r>
          </a:p>
          <a:p>
            <a:pPr lvl="1" algn="just">
              <a:buClr>
                <a:srgbClr val="C00000"/>
              </a:buClr>
              <a:buFont typeface="Wingdings" pitchFamily="2" charset="2"/>
              <a:buChar char="§"/>
            </a:pPr>
            <a:r>
              <a:rPr lang="es-ES" sz="1800" dirty="0" smtClean="0">
                <a:solidFill>
                  <a:srgbClr val="002060"/>
                </a:solidFill>
                <a:latin typeface="Arial Black" pitchFamily="34" charset="0"/>
              </a:rPr>
              <a:t>Reduciendo costes indirectos. </a:t>
            </a:r>
          </a:p>
          <a:p>
            <a:pPr lvl="1" algn="just">
              <a:buClr>
                <a:srgbClr val="C00000"/>
              </a:buClr>
              <a:buFont typeface="Wingdings" pitchFamily="2" charset="2"/>
              <a:buChar char="§"/>
            </a:pPr>
            <a:r>
              <a:rPr lang="es-ES" sz="1800" dirty="0" smtClean="0">
                <a:solidFill>
                  <a:srgbClr val="002060"/>
                </a:solidFill>
                <a:latin typeface="Arial Black" pitchFamily="34" charset="0"/>
              </a:rPr>
              <a:t>Facilitando un análisis posterior en profundidad. </a:t>
            </a:r>
          </a:p>
          <a:p>
            <a:pPr>
              <a:buNone/>
            </a:pPr>
            <a:endParaRPr lang="es-ES" sz="2400" dirty="0">
              <a:latin typeface="Arial Black" pitchFamily="34" charset="0"/>
            </a:endParaRPr>
          </a:p>
        </p:txBody>
      </p:sp>
      <p:sp>
        <p:nvSpPr>
          <p:cNvPr id="7" name="Marcador de fecha 6"/>
          <p:cNvSpPr>
            <a:spLocks noGrp="1"/>
          </p:cNvSpPr>
          <p:nvPr>
            <p:ph type="dt" sz="half" idx="10"/>
          </p:nvPr>
        </p:nvSpPr>
        <p:spPr/>
        <p:txBody>
          <a:bodyPr/>
          <a:lstStyle/>
          <a:p>
            <a:fld id="{B06FD901-6FBD-435C-A2E1-3080BCD00952}" type="datetime1">
              <a:rPr lang="en-US" smtClean="0"/>
              <a:pPr/>
              <a:t>11/5/2015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3</a:t>
            </a:fld>
            <a:endParaRPr lang="en-US" dirty="0"/>
          </a:p>
        </p:txBody>
      </p:sp>
      <p:sp>
        <p:nvSpPr>
          <p:cNvPr id="9" name="Título 1"/>
          <p:cNvSpPr txBox="1">
            <a:spLocks/>
          </p:cNvSpPr>
          <p:nvPr/>
        </p:nvSpPr>
        <p:spPr>
          <a:xfrm>
            <a:off x="1043608" y="627534"/>
            <a:ext cx="7423012" cy="60569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defRPr/>
            </a:pPr>
            <a:r>
              <a:rPr lang="es-ES" sz="3200" dirty="0" smtClean="0">
                <a:solidFill>
                  <a:srgbClr val="26557E"/>
                </a:solidFill>
                <a:latin typeface="Arial Black" pitchFamily="34" charset="0"/>
              </a:rPr>
              <a:t>Objetivo. Identificar riesgos.</a:t>
            </a:r>
            <a:endParaRPr lang="es-ES" sz="3200" dirty="0">
              <a:solidFill>
                <a:srgbClr val="26557E"/>
              </a:solidFill>
              <a:latin typeface="Arial Black" pitchFamily="34" charset="0"/>
            </a:endParaRPr>
          </a:p>
        </p:txBody>
      </p:sp>
      <p:sp>
        <p:nvSpPr>
          <p:cNvPr id="8"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extLst>
      <p:ext uri="{BB962C8B-B14F-4D97-AF65-F5344CB8AC3E}">
        <p14:creationId xmlns="" xmlns:p14="http://schemas.microsoft.com/office/powerpoint/2010/main" val="895068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5149454"/>
          </a:xfrm>
          <a:prstGeom prst="rect">
            <a:avLst/>
          </a:prstGeom>
          <a:noFill/>
          <a:ln w="9525">
            <a:noFill/>
            <a:miter lim="800000"/>
            <a:headEnd/>
            <a:tailEnd/>
          </a:ln>
        </p:spPr>
      </p:pic>
      <p:sp>
        <p:nvSpPr>
          <p:cNvPr id="3" name="Marcador de contenido 2"/>
          <p:cNvSpPr>
            <a:spLocks noGrp="1"/>
          </p:cNvSpPr>
          <p:nvPr>
            <p:ph idx="1"/>
          </p:nvPr>
        </p:nvSpPr>
        <p:spPr>
          <a:xfrm>
            <a:off x="673985" y="1635646"/>
            <a:ext cx="7796030" cy="2751658"/>
          </a:xfrm>
        </p:spPr>
        <p:txBody>
          <a:bodyPr vert="horz" lIns="91440" tIns="45720" rIns="91440" bIns="45720" rtlCol="0">
            <a:normAutofit fontScale="85000" lnSpcReduction="20000"/>
          </a:bodyPr>
          <a:lstStyle/>
          <a:p>
            <a:pPr algn="just">
              <a:buNone/>
            </a:pPr>
            <a:r>
              <a:rPr lang="es-ES" sz="2000" dirty="0" smtClean="0">
                <a:solidFill>
                  <a:srgbClr val="002060"/>
                </a:solidFill>
                <a:latin typeface="Arial Black" pitchFamily="34" charset="0"/>
              </a:rPr>
              <a:t>Conocer bien a sus contribuyentes exige:</a:t>
            </a:r>
          </a:p>
          <a:p>
            <a:pPr algn="just"/>
            <a:r>
              <a:rPr lang="es-ES" sz="2000" dirty="0" smtClean="0">
                <a:solidFill>
                  <a:srgbClr val="002060"/>
                </a:solidFill>
                <a:latin typeface="Arial Black" pitchFamily="34" charset="0"/>
              </a:rPr>
              <a:t>Fijar el momento temporal en el que un contribuyente va a cumplir sus obligaciones fiscales (planificación). </a:t>
            </a:r>
          </a:p>
          <a:p>
            <a:pPr algn="just"/>
            <a:r>
              <a:rPr lang="es-ES" sz="2000" dirty="0" smtClean="0">
                <a:solidFill>
                  <a:srgbClr val="002060"/>
                </a:solidFill>
                <a:latin typeface="Arial Black" pitchFamily="34" charset="0"/>
              </a:rPr>
              <a:t>Entender el comportamiento del contribuyente que permita determinar que existe algún riesgo de incumplimiento (análisis).</a:t>
            </a:r>
          </a:p>
          <a:p>
            <a:pPr algn="just"/>
            <a:r>
              <a:rPr lang="es-ES" sz="2000" dirty="0" smtClean="0">
                <a:solidFill>
                  <a:srgbClr val="002060"/>
                </a:solidFill>
                <a:latin typeface="Arial Black" pitchFamily="34" charset="0"/>
              </a:rPr>
              <a:t>Detección de incumplidores y su clasificación por riesgo potencial (selección).</a:t>
            </a:r>
          </a:p>
          <a:p>
            <a:pPr lvl="0" algn="just"/>
            <a:r>
              <a:rPr lang="es-ES" sz="2000" dirty="0" smtClean="0">
                <a:solidFill>
                  <a:srgbClr val="002060"/>
                </a:solidFill>
                <a:latin typeface="Arial Black" pitchFamily="34" charset="0"/>
              </a:rPr>
              <a:t>Entender el comportamiento del contribuyente con posterioridad a la actuación administrativa (seguimiento – efecto inducido).</a:t>
            </a:r>
          </a:p>
          <a:p>
            <a:pPr algn="just"/>
            <a:endParaRPr lang="es-ES" sz="2000" dirty="0" smtClean="0">
              <a:solidFill>
                <a:srgbClr val="002060"/>
              </a:solidFill>
              <a:latin typeface="Arial Black" pitchFamily="34" charset="0"/>
            </a:endParaRPr>
          </a:p>
          <a:p>
            <a:pPr>
              <a:buNone/>
            </a:pPr>
            <a:endParaRPr lang="es-ES" sz="2000" dirty="0">
              <a:solidFill>
                <a:srgbClr val="002060"/>
              </a:solidFill>
              <a:latin typeface="Arial Black" pitchFamily="34" charset="0"/>
            </a:endParaRPr>
          </a:p>
        </p:txBody>
      </p:sp>
      <p:sp>
        <p:nvSpPr>
          <p:cNvPr id="7" name="Marcador de fecha 6"/>
          <p:cNvSpPr>
            <a:spLocks noGrp="1"/>
          </p:cNvSpPr>
          <p:nvPr>
            <p:ph type="dt" sz="half" idx="10"/>
          </p:nvPr>
        </p:nvSpPr>
        <p:spPr/>
        <p:txBody>
          <a:bodyPr/>
          <a:lstStyle/>
          <a:p>
            <a:fld id="{B06FD901-6FBD-435C-A2E1-3080BCD00952}" type="datetime1">
              <a:rPr lang="en-US" smtClean="0"/>
              <a:pPr/>
              <a:t>11/5/2015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4</a:t>
            </a:fld>
            <a:endParaRPr lang="en-US" dirty="0"/>
          </a:p>
        </p:txBody>
      </p:sp>
      <p:sp>
        <p:nvSpPr>
          <p:cNvPr id="9" name="Título 1"/>
          <p:cNvSpPr txBox="1">
            <a:spLocks/>
          </p:cNvSpPr>
          <p:nvPr/>
        </p:nvSpPr>
        <p:spPr>
          <a:xfrm>
            <a:off x="860494" y="699542"/>
            <a:ext cx="7423012" cy="60569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defRPr/>
            </a:pPr>
            <a:r>
              <a:rPr lang="es-ES" sz="2400" dirty="0" smtClean="0">
                <a:solidFill>
                  <a:srgbClr val="26557E"/>
                </a:solidFill>
                <a:latin typeface="Arial Black" pitchFamily="34" charset="0"/>
              </a:rPr>
              <a:t>FASES ESENCIALES DEL ANÁLISIS DE RIESGOS</a:t>
            </a:r>
            <a:endParaRPr lang="es-ES" sz="2400" dirty="0">
              <a:solidFill>
                <a:srgbClr val="26557E"/>
              </a:solidFill>
              <a:latin typeface="Arial Black" pitchFamily="34" charset="0"/>
            </a:endParaRPr>
          </a:p>
        </p:txBody>
      </p:sp>
      <p:sp>
        <p:nvSpPr>
          <p:cNvPr id="8"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extLst>
      <p:ext uri="{BB962C8B-B14F-4D97-AF65-F5344CB8AC3E}">
        <p14:creationId xmlns:p14="http://schemas.microsoft.com/office/powerpoint/2010/main" xmlns="" val="89506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5149454"/>
          </a:xfrm>
          <a:prstGeom prst="rect">
            <a:avLst/>
          </a:prstGeom>
          <a:solidFill>
            <a:schemeClr val="tx2">
              <a:lumMod val="20000"/>
              <a:lumOff val="80000"/>
            </a:schemeClr>
          </a:solidFill>
        </p:spPr>
      </p:pic>
      <p:sp>
        <p:nvSpPr>
          <p:cNvPr id="7173" name="Text Box 5"/>
          <p:cNvSpPr txBox="1">
            <a:spLocks noChangeArrowheads="1"/>
          </p:cNvSpPr>
          <p:nvPr/>
        </p:nvSpPr>
        <p:spPr bwMode="auto">
          <a:xfrm>
            <a:off x="250825" y="627460"/>
            <a:ext cx="4968875" cy="1015663"/>
          </a:xfrm>
          <a:prstGeom prst="rect">
            <a:avLst/>
          </a:prstGeom>
          <a:noFill/>
          <a:ln w="19050">
            <a:noFill/>
            <a:miter lim="800000"/>
            <a:headEnd/>
            <a:tailEnd/>
          </a:ln>
          <a:effectLst>
            <a:outerShdw dist="35921" dir="8100000" algn="ctr" rotWithShape="0">
              <a:srgbClr val="C6D5E2"/>
            </a:outerShdw>
          </a:effectLst>
        </p:spPr>
        <p:txBody>
          <a:bodyPr>
            <a:spAutoFit/>
          </a:bodyPr>
          <a:lstStyle/>
          <a:p>
            <a:pPr fontAlgn="auto">
              <a:spcBef>
                <a:spcPts val="0"/>
              </a:spcBef>
              <a:spcAft>
                <a:spcPts val="0"/>
              </a:spcAft>
              <a:defRPr/>
            </a:pPr>
            <a:endParaRPr lang="es-ES" sz="2000" dirty="0">
              <a:latin typeface="+mn-lt"/>
              <a:cs typeface="+mn-cs"/>
            </a:endParaRPr>
          </a:p>
          <a:p>
            <a:pPr fontAlgn="auto">
              <a:spcBef>
                <a:spcPts val="0"/>
              </a:spcBef>
              <a:spcAft>
                <a:spcPts val="0"/>
              </a:spcAft>
              <a:defRPr/>
            </a:pPr>
            <a:endParaRPr lang="es-ES" sz="2000" b="1" cap="all" dirty="0">
              <a:latin typeface="Calibri(titulos)"/>
              <a:cs typeface="+mn-cs"/>
            </a:endParaRPr>
          </a:p>
          <a:p>
            <a:pPr fontAlgn="auto">
              <a:spcBef>
                <a:spcPts val="0"/>
              </a:spcBef>
              <a:spcAft>
                <a:spcPts val="0"/>
              </a:spcAft>
              <a:buFontTx/>
              <a:buChar char="-"/>
              <a:defRPr/>
            </a:pPr>
            <a:endParaRPr lang="es-ES" sz="2000" b="1" cap="all" dirty="0">
              <a:latin typeface="Calibri(titulos)"/>
              <a:cs typeface="+mn-cs"/>
            </a:endParaRPr>
          </a:p>
        </p:txBody>
      </p:sp>
      <p:sp>
        <p:nvSpPr>
          <p:cNvPr id="5" name="4 Rectángulo"/>
          <p:cNvSpPr/>
          <p:nvPr/>
        </p:nvSpPr>
        <p:spPr>
          <a:xfrm>
            <a:off x="323529" y="2517745"/>
            <a:ext cx="5112568" cy="1323439"/>
          </a:xfrm>
          <a:prstGeom prst="rect">
            <a:avLst/>
          </a:prstGeom>
        </p:spPr>
        <p:txBody>
          <a:bodyPr wrap="square">
            <a:spAutoFit/>
          </a:bodyPr>
          <a:lstStyle/>
          <a:p>
            <a:pPr algn="just" fontAlgn="auto">
              <a:spcBef>
                <a:spcPts val="0"/>
              </a:spcBef>
              <a:spcAft>
                <a:spcPts val="0"/>
              </a:spcAft>
              <a:defRPr/>
            </a:pPr>
            <a:r>
              <a:rPr lang="es-ES" sz="2000" b="1" cap="all" dirty="0" smtClean="0">
                <a:solidFill>
                  <a:srgbClr val="002060"/>
                </a:solidFill>
                <a:latin typeface="Arial Black" pitchFamily="34" charset="0"/>
              </a:rPr>
              <a:t>N</a:t>
            </a:r>
            <a:r>
              <a:rPr lang="es-ES" sz="2000" b="1" dirty="0" smtClean="0">
                <a:solidFill>
                  <a:srgbClr val="002060"/>
                </a:solidFill>
                <a:latin typeface="Arial Black" pitchFamily="34" charset="0"/>
              </a:rPr>
              <a:t>o </a:t>
            </a:r>
            <a:r>
              <a:rPr lang="es-ES" sz="2000" b="1" dirty="0">
                <a:solidFill>
                  <a:srgbClr val="002060"/>
                </a:solidFill>
                <a:latin typeface="Arial Black" pitchFamily="34" charset="0"/>
              </a:rPr>
              <a:t>existen recursos suficientes.</a:t>
            </a:r>
          </a:p>
          <a:p>
            <a:pPr algn="just" fontAlgn="auto">
              <a:spcBef>
                <a:spcPts val="0"/>
              </a:spcBef>
              <a:spcAft>
                <a:spcPts val="0"/>
              </a:spcAft>
              <a:defRPr/>
            </a:pPr>
            <a:r>
              <a:rPr lang="es-ES" sz="2000" b="1" dirty="0" smtClean="0">
                <a:solidFill>
                  <a:srgbClr val="002060"/>
                </a:solidFill>
                <a:latin typeface="Arial Black" pitchFamily="34" charset="0"/>
              </a:rPr>
              <a:t>Iría </a:t>
            </a:r>
            <a:r>
              <a:rPr lang="es-ES" sz="2000" b="1" dirty="0">
                <a:solidFill>
                  <a:srgbClr val="002060"/>
                </a:solidFill>
                <a:latin typeface="Arial Black" pitchFamily="34" charset="0"/>
              </a:rPr>
              <a:t>contra uno de los principios de la normativa </a:t>
            </a:r>
            <a:r>
              <a:rPr lang="es-ES" sz="2000" b="1" dirty="0" smtClean="0">
                <a:solidFill>
                  <a:srgbClr val="002060"/>
                </a:solidFill>
                <a:latin typeface="Arial Black" pitchFamily="34" charset="0"/>
              </a:rPr>
              <a:t>aduanera </a:t>
            </a:r>
            <a:r>
              <a:rPr lang="es-ES" sz="2000" b="1" dirty="0" smtClean="0">
                <a:solidFill>
                  <a:srgbClr val="002060"/>
                </a:solidFill>
                <a:latin typeface="Arial Black" pitchFamily="34" charset="0"/>
                <a:sym typeface="Wingdings" pitchFamily="2" charset="2"/>
              </a:rPr>
              <a:t></a:t>
            </a:r>
            <a:endParaRPr lang="es-ES" sz="2000" b="1" dirty="0" smtClean="0">
              <a:solidFill>
                <a:srgbClr val="002060"/>
              </a:solidFill>
              <a:latin typeface="Arial Black" pitchFamily="34" charset="0"/>
            </a:endParaRPr>
          </a:p>
          <a:p>
            <a:pPr algn="just" fontAlgn="auto">
              <a:spcBef>
                <a:spcPts val="0"/>
              </a:spcBef>
              <a:spcAft>
                <a:spcPts val="0"/>
              </a:spcAft>
              <a:defRPr/>
            </a:pPr>
            <a:r>
              <a:rPr lang="es-ES" sz="2000" b="1" dirty="0" smtClean="0">
                <a:solidFill>
                  <a:srgbClr val="002060"/>
                </a:solidFill>
                <a:latin typeface="Arial Black" pitchFamily="34" charset="0"/>
              </a:rPr>
              <a:t>facilitación </a:t>
            </a:r>
            <a:r>
              <a:rPr lang="es-ES" sz="2000" b="1" dirty="0">
                <a:solidFill>
                  <a:srgbClr val="002060"/>
                </a:solidFill>
                <a:latin typeface="Arial Black" pitchFamily="34" charset="0"/>
              </a:rPr>
              <a:t>trámites aduaneros.</a:t>
            </a:r>
          </a:p>
        </p:txBody>
      </p:sp>
      <p:pic>
        <p:nvPicPr>
          <p:cNvPr id="3078" name="Imagen 6" descr="Y:\MEDIOS UAR\DSCN0003.JPG"/>
          <p:cNvPicPr>
            <a:picLocks noChangeAspect="1" noChangeArrowheads="1"/>
          </p:cNvPicPr>
          <p:nvPr/>
        </p:nvPicPr>
        <p:blipFill>
          <a:blip r:embed="rId4" cstate="print"/>
          <a:srcRect/>
          <a:stretch>
            <a:fillRect/>
          </a:stretch>
        </p:blipFill>
        <p:spPr bwMode="auto">
          <a:xfrm>
            <a:off x="5724128" y="1167594"/>
            <a:ext cx="3276600" cy="2106216"/>
          </a:xfrm>
          <a:prstGeom prst="rect">
            <a:avLst/>
          </a:prstGeom>
          <a:noFill/>
          <a:ln w="9525">
            <a:noFill/>
            <a:miter lim="800000"/>
            <a:headEnd/>
            <a:tailEnd/>
          </a:ln>
        </p:spPr>
      </p:pic>
      <p:sp>
        <p:nvSpPr>
          <p:cNvPr id="7" name="6 Rectángulo"/>
          <p:cNvSpPr/>
          <p:nvPr/>
        </p:nvSpPr>
        <p:spPr>
          <a:xfrm>
            <a:off x="395536" y="1371421"/>
            <a:ext cx="4679950" cy="1200329"/>
          </a:xfrm>
          <a:prstGeom prst="rect">
            <a:avLst/>
          </a:prstGeom>
          <a:solidFill>
            <a:schemeClr val="tx2">
              <a:lumMod val="20000"/>
              <a:lumOff val="80000"/>
            </a:schemeClr>
          </a:solidFill>
        </p:spPr>
        <p:txBody>
          <a:bodyPr>
            <a:spAutoFit/>
          </a:bodyPr>
          <a:lstStyle/>
          <a:p>
            <a:pPr algn="just" fontAlgn="auto">
              <a:spcBef>
                <a:spcPts val="0"/>
              </a:spcBef>
              <a:spcAft>
                <a:spcPts val="0"/>
              </a:spcAft>
              <a:defRPr/>
            </a:pPr>
            <a:r>
              <a:rPr lang="es-ES" sz="2400" b="1" cap="all" dirty="0">
                <a:solidFill>
                  <a:srgbClr val="002060"/>
                </a:solidFill>
                <a:latin typeface="Arial Black" pitchFamily="34" charset="0"/>
              </a:rPr>
              <a:t>Imposible revisar </a:t>
            </a:r>
            <a:r>
              <a:rPr lang="es-ES" sz="2400" b="1" cap="all" dirty="0" smtClean="0">
                <a:solidFill>
                  <a:srgbClr val="002060"/>
                </a:solidFill>
                <a:latin typeface="Arial Black" pitchFamily="34" charset="0"/>
              </a:rPr>
              <a:t>EL 100</a:t>
            </a:r>
            <a:r>
              <a:rPr lang="es-ES" sz="2400" b="1" cap="all" dirty="0">
                <a:solidFill>
                  <a:srgbClr val="002060"/>
                </a:solidFill>
                <a:latin typeface="Arial Black" pitchFamily="34" charset="0"/>
              </a:rPr>
              <a:t>% </a:t>
            </a:r>
            <a:r>
              <a:rPr lang="es-ES" sz="2400" b="1" cap="all" dirty="0" smtClean="0">
                <a:solidFill>
                  <a:srgbClr val="002060"/>
                </a:solidFill>
                <a:latin typeface="Arial Black" pitchFamily="34" charset="0"/>
              </a:rPr>
              <a:t>DE mercancías </a:t>
            </a:r>
            <a:r>
              <a:rPr lang="es-ES" sz="2400" b="1" cap="all" dirty="0">
                <a:solidFill>
                  <a:srgbClr val="002060"/>
                </a:solidFill>
                <a:latin typeface="Arial Black" pitchFamily="34" charset="0"/>
              </a:rPr>
              <a:t>que cruzan fronteras</a:t>
            </a:r>
          </a:p>
        </p:txBody>
      </p:sp>
      <p:sp>
        <p:nvSpPr>
          <p:cNvPr id="8" name="Text Box 5"/>
          <p:cNvSpPr txBox="1">
            <a:spLocks noChangeArrowheads="1"/>
          </p:cNvSpPr>
          <p:nvPr/>
        </p:nvSpPr>
        <p:spPr bwMode="auto">
          <a:xfrm>
            <a:off x="179388" y="465516"/>
            <a:ext cx="8964613" cy="830997"/>
          </a:xfrm>
          <a:prstGeom prst="rect">
            <a:avLst/>
          </a:prstGeom>
          <a:noFill/>
          <a:ln w="19050">
            <a:noFill/>
            <a:miter lim="800000"/>
            <a:headEnd/>
            <a:tailEnd/>
          </a:ln>
          <a:effectLst>
            <a:outerShdw dist="35921" dir="8100000" algn="ctr" rotWithShape="0">
              <a:srgbClr val="C6D5E2"/>
            </a:outerShdw>
          </a:effectLst>
        </p:spPr>
        <p:txBody>
          <a:bodyPr>
            <a:spAutoFit/>
          </a:bodyPr>
          <a:lstStyle/>
          <a:p>
            <a:pPr algn="ctr" fontAlgn="auto">
              <a:spcBef>
                <a:spcPts val="0"/>
              </a:spcBef>
              <a:spcAft>
                <a:spcPts val="0"/>
              </a:spcAft>
              <a:defRPr/>
            </a:pPr>
            <a:r>
              <a:rPr lang="es-ES" sz="2400" b="1" dirty="0" smtClean="0">
                <a:solidFill>
                  <a:schemeClr val="accent1"/>
                </a:solidFill>
                <a:latin typeface="Arial Black" pitchFamily="34" charset="0"/>
                <a:ea typeface="Verdana" pitchFamily="34" charset="0"/>
                <a:cs typeface="Rod" pitchFamily="49" charset="-79"/>
              </a:rPr>
              <a:t>EJEMPLO: CONTROLES </a:t>
            </a:r>
            <a:r>
              <a:rPr lang="es-ES" sz="2400" b="1" dirty="0">
                <a:solidFill>
                  <a:schemeClr val="accent1"/>
                </a:solidFill>
                <a:latin typeface="Arial Black" pitchFamily="34" charset="0"/>
                <a:ea typeface="Verdana" pitchFamily="34" charset="0"/>
                <a:cs typeface="Rod" pitchFamily="49" charset="-79"/>
              </a:rPr>
              <a:t>EN EL COMERCIO </a:t>
            </a:r>
            <a:r>
              <a:rPr lang="es-ES" sz="2400" b="1" dirty="0" smtClean="0">
                <a:solidFill>
                  <a:schemeClr val="accent1"/>
                </a:solidFill>
                <a:latin typeface="Arial Black" pitchFamily="34" charset="0"/>
                <a:ea typeface="Verdana" pitchFamily="34" charset="0"/>
                <a:cs typeface="Rod" pitchFamily="49" charset="-79"/>
              </a:rPr>
              <a:t>EXTERIOR</a:t>
            </a:r>
            <a:endParaRPr lang="es-ES" sz="2400" b="1" dirty="0">
              <a:solidFill>
                <a:schemeClr val="accent1"/>
              </a:solidFill>
              <a:latin typeface="Arial Black" pitchFamily="34" charset="0"/>
              <a:ea typeface="Verdana" pitchFamily="34" charset="0"/>
              <a:cs typeface="Rod" pitchFamily="49" charset="-79"/>
            </a:endParaRPr>
          </a:p>
        </p:txBody>
      </p:sp>
      <p:pic>
        <p:nvPicPr>
          <p:cNvPr id="9" name="Picture 31"/>
          <p:cNvPicPr>
            <a:picLocks noChangeAspect="1" noChangeArrowheads="1"/>
          </p:cNvPicPr>
          <p:nvPr/>
        </p:nvPicPr>
        <p:blipFill>
          <a:blip r:embed="rId5" cstate="print">
            <a:clrChange>
              <a:clrFrom>
                <a:srgbClr val="FFFFFF"/>
              </a:clrFrom>
              <a:clrTo>
                <a:srgbClr val="FFFFFF">
                  <a:alpha val="0"/>
                </a:srgbClr>
              </a:clrTo>
            </a:clrChange>
          </a:blip>
          <a:srcRect b="5264"/>
          <a:stretch>
            <a:fillRect/>
          </a:stretch>
        </p:blipFill>
        <p:spPr bwMode="auto">
          <a:xfrm>
            <a:off x="5580112" y="3291830"/>
            <a:ext cx="2533650" cy="1285875"/>
          </a:xfrm>
          <a:prstGeom prst="rect">
            <a:avLst/>
          </a:prstGeom>
          <a:noFill/>
          <a:ln w="9525">
            <a:noFill/>
            <a:miter lim="800000"/>
            <a:headEnd/>
            <a:tailEnd/>
          </a:ln>
        </p:spPr>
      </p:pic>
      <p:sp>
        <p:nvSpPr>
          <p:cNvPr id="10"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5149454"/>
          </a:xfrm>
          <a:prstGeom prst="rect">
            <a:avLst/>
          </a:prstGeom>
          <a:noFill/>
          <a:ln w="9525">
            <a:noFill/>
            <a:miter lim="800000"/>
            <a:headEnd/>
            <a:tailEnd/>
          </a:ln>
        </p:spPr>
      </p:pic>
      <p:sp>
        <p:nvSpPr>
          <p:cNvPr id="7" name="6 CuadroTexto"/>
          <p:cNvSpPr txBox="1"/>
          <p:nvPr/>
        </p:nvSpPr>
        <p:spPr>
          <a:xfrm>
            <a:off x="539553" y="519522"/>
            <a:ext cx="8424935" cy="424732"/>
          </a:xfrm>
          <a:prstGeom prst="rect">
            <a:avLst/>
          </a:prstGeom>
          <a:noFill/>
        </p:spPr>
        <p:txBody>
          <a:bodyPr wrap="square">
            <a:spAutoFit/>
          </a:bodyPr>
          <a:lstStyle/>
          <a:p>
            <a:pPr algn="ctr" fontAlgn="auto">
              <a:lnSpc>
                <a:spcPct val="90000"/>
              </a:lnSpc>
              <a:spcBef>
                <a:spcPts val="0"/>
              </a:spcBef>
              <a:spcAft>
                <a:spcPts val="0"/>
              </a:spcAft>
              <a:buClr>
                <a:schemeClr val="accent2"/>
              </a:buClr>
              <a:defRPr/>
            </a:pPr>
            <a:r>
              <a:rPr lang="es-ES" sz="2400" b="1" cap="all" dirty="0" smtClean="0">
                <a:solidFill>
                  <a:srgbClr val="002060"/>
                </a:solidFill>
                <a:latin typeface="Arial Black" pitchFamily="34" charset="0"/>
              </a:rPr>
              <a:t>Ejemplo de DATOS </a:t>
            </a:r>
            <a:r>
              <a:rPr lang="es-ES" sz="2400" b="1" cap="all" dirty="0">
                <a:solidFill>
                  <a:srgbClr val="002060"/>
                </a:solidFill>
                <a:latin typeface="Arial Black" pitchFamily="34" charset="0"/>
              </a:rPr>
              <a:t>ANÁLISIS RIESGOS DUA</a:t>
            </a:r>
          </a:p>
        </p:txBody>
      </p:sp>
      <p:sp>
        <p:nvSpPr>
          <p:cNvPr id="6149" name="Text Box 176"/>
          <p:cNvSpPr txBox="1">
            <a:spLocks noChangeArrowheads="1"/>
          </p:cNvSpPr>
          <p:nvPr/>
        </p:nvSpPr>
        <p:spPr bwMode="auto">
          <a:xfrm>
            <a:off x="0" y="922735"/>
            <a:ext cx="9144000" cy="769441"/>
          </a:xfrm>
          <a:prstGeom prst="rect">
            <a:avLst/>
          </a:prstGeom>
          <a:noFill/>
          <a:ln w="9525">
            <a:noFill/>
            <a:miter lim="800000"/>
            <a:headEnd/>
            <a:tailEnd/>
          </a:ln>
        </p:spPr>
        <p:txBody>
          <a:bodyPr>
            <a:spAutoFit/>
          </a:bodyPr>
          <a:lstStyle/>
          <a:p>
            <a:r>
              <a:rPr lang="es-ES" sz="2400" b="1" dirty="0">
                <a:latin typeface="Calibri" pitchFamily="34" charset="0"/>
              </a:rPr>
              <a:t>	</a:t>
            </a:r>
            <a:r>
              <a:rPr lang="es-ES" b="1" u="sng" dirty="0">
                <a:solidFill>
                  <a:srgbClr val="002060"/>
                </a:solidFill>
                <a:latin typeface="Arial Black" pitchFamily="34" charset="0"/>
              </a:rPr>
              <a:t>MERCANCÍAS</a:t>
            </a:r>
            <a:r>
              <a:rPr lang="es-ES" b="1" dirty="0">
                <a:solidFill>
                  <a:srgbClr val="002060"/>
                </a:solidFill>
                <a:latin typeface="Arial Black" pitchFamily="34" charset="0"/>
              </a:rPr>
              <a:t>					</a:t>
            </a:r>
            <a:r>
              <a:rPr lang="es-ES" b="1" u="sng" dirty="0">
                <a:solidFill>
                  <a:srgbClr val="002060"/>
                </a:solidFill>
                <a:latin typeface="Arial Black" pitchFamily="34" charset="0"/>
              </a:rPr>
              <a:t>OPERADOR</a:t>
            </a:r>
          </a:p>
          <a:p>
            <a:pPr algn="ctr"/>
            <a:r>
              <a:rPr lang="es-ES" sz="2000" b="1" dirty="0">
                <a:solidFill>
                  <a:srgbClr val="002060"/>
                </a:solidFill>
                <a:latin typeface="Arial Black" pitchFamily="34" charset="0"/>
              </a:rPr>
              <a:t>DATOS</a:t>
            </a:r>
          </a:p>
        </p:txBody>
      </p:sp>
      <p:cxnSp>
        <p:nvCxnSpPr>
          <p:cNvPr id="9" name="8 Conector recto"/>
          <p:cNvCxnSpPr/>
          <p:nvPr/>
        </p:nvCxnSpPr>
        <p:spPr>
          <a:xfrm>
            <a:off x="428625" y="1635646"/>
            <a:ext cx="8286750" cy="0"/>
          </a:xfrm>
          <a:prstGeom prst="line">
            <a:avLst/>
          </a:prstGeom>
          <a:ln w="25400" cmpd="dbl"/>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3018235" y="3053954"/>
            <a:ext cx="3107531" cy="0"/>
          </a:xfrm>
          <a:prstGeom prst="line">
            <a:avLst/>
          </a:prstGeom>
          <a:ln w="25400" cmpd="dbl"/>
        </p:spPr>
        <p:style>
          <a:lnRef idx="1">
            <a:schemeClr val="accent1"/>
          </a:lnRef>
          <a:fillRef idx="0">
            <a:schemeClr val="accent1"/>
          </a:fillRef>
          <a:effectRef idx="0">
            <a:schemeClr val="accent1"/>
          </a:effectRef>
          <a:fontRef idx="minor">
            <a:schemeClr val="tx1"/>
          </a:fontRef>
        </p:style>
      </p:cxnSp>
      <p:sp>
        <p:nvSpPr>
          <p:cNvPr id="11" name="4 Rectángulo"/>
          <p:cNvSpPr>
            <a:spLocks noChangeArrowheads="1"/>
          </p:cNvSpPr>
          <p:nvPr/>
        </p:nvSpPr>
        <p:spPr bwMode="auto">
          <a:xfrm>
            <a:off x="323528" y="1779662"/>
            <a:ext cx="4357687" cy="2554545"/>
          </a:xfrm>
          <a:prstGeom prst="rect">
            <a:avLst/>
          </a:prstGeom>
          <a:noFill/>
          <a:ln w="9525">
            <a:noFill/>
            <a:miter lim="800000"/>
            <a:headEnd/>
            <a:tailEnd/>
          </a:ln>
        </p:spPr>
        <p:txBody>
          <a:bodyPr wrap="square">
            <a:spAutoFit/>
          </a:bodyPr>
          <a:lstStyle/>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Nomenclatura de la </a:t>
            </a:r>
            <a:r>
              <a:rPr lang="es-ES_tradnl" sz="1600" dirty="0" smtClean="0">
                <a:solidFill>
                  <a:srgbClr val="002060"/>
                </a:solidFill>
                <a:latin typeface="Arial Black" pitchFamily="34" charset="0"/>
              </a:rPr>
              <a:t>mercancía</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País de origen/Destino de la </a:t>
            </a:r>
            <a:r>
              <a:rPr lang="es-ES_tradnl" sz="1600" dirty="0" smtClean="0">
                <a:solidFill>
                  <a:srgbClr val="002060"/>
                </a:solidFill>
                <a:latin typeface="Arial Black" pitchFamily="34" charset="0"/>
              </a:rPr>
              <a:t>mercancía</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Preferencia o beneficios </a:t>
            </a:r>
            <a:r>
              <a:rPr lang="es-ES_tradnl" sz="1600" dirty="0" smtClean="0">
                <a:solidFill>
                  <a:srgbClr val="002060"/>
                </a:solidFill>
                <a:latin typeface="Arial Black" pitchFamily="34" charset="0"/>
              </a:rPr>
              <a:t>arancelarios</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Régimen </a:t>
            </a:r>
            <a:r>
              <a:rPr lang="es-ES_tradnl" sz="1600" dirty="0" smtClean="0">
                <a:solidFill>
                  <a:srgbClr val="002060"/>
                </a:solidFill>
                <a:latin typeface="Arial Black" pitchFamily="34" charset="0"/>
              </a:rPr>
              <a:t>aduanero</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Valor </a:t>
            </a:r>
            <a:r>
              <a:rPr lang="es-ES_tradnl" sz="1600" dirty="0" smtClean="0">
                <a:solidFill>
                  <a:srgbClr val="002060"/>
                </a:solidFill>
                <a:latin typeface="Arial Black" pitchFamily="34" charset="0"/>
              </a:rPr>
              <a:t>aduana</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Masa de la mercancía </a:t>
            </a: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Unidades </a:t>
            </a:r>
            <a:r>
              <a:rPr lang="es-ES_tradnl" sz="1600" dirty="0" smtClean="0">
                <a:solidFill>
                  <a:srgbClr val="002060"/>
                </a:solidFill>
                <a:latin typeface="Arial Black" pitchFamily="34" charset="0"/>
              </a:rPr>
              <a:t>fiscales</a:t>
            </a:r>
            <a:endParaRPr lang="es-ES_tradnl" sz="1600" dirty="0">
              <a:solidFill>
                <a:srgbClr val="002060"/>
              </a:solidFill>
              <a:latin typeface="Arial Black" pitchFamily="34" charset="0"/>
            </a:endParaRPr>
          </a:p>
          <a:p>
            <a:pPr marL="274638" indent="-274638" fontAlgn="auto">
              <a:spcBef>
                <a:spcPts val="0"/>
              </a:spcBef>
              <a:spcAft>
                <a:spcPts val="0"/>
              </a:spcAft>
              <a:buClr>
                <a:schemeClr val="tx2">
                  <a:lumMod val="75000"/>
                </a:schemeClr>
              </a:buClr>
              <a:buFont typeface="Wingdings" pitchFamily="2" charset="2"/>
              <a:buChar char="ü"/>
              <a:defRPr/>
            </a:pPr>
            <a:r>
              <a:rPr lang="es-ES_tradnl" sz="1600" dirty="0">
                <a:solidFill>
                  <a:srgbClr val="002060"/>
                </a:solidFill>
                <a:latin typeface="Arial Black" pitchFamily="34" charset="0"/>
              </a:rPr>
              <a:t>Modalidad de pago</a:t>
            </a:r>
          </a:p>
        </p:txBody>
      </p:sp>
      <p:sp>
        <p:nvSpPr>
          <p:cNvPr id="12" name="5 Rectángulo"/>
          <p:cNvSpPr>
            <a:spLocks noChangeArrowheads="1"/>
          </p:cNvSpPr>
          <p:nvPr/>
        </p:nvSpPr>
        <p:spPr bwMode="auto">
          <a:xfrm>
            <a:off x="4716016" y="2067694"/>
            <a:ext cx="4214812" cy="2031325"/>
          </a:xfrm>
          <a:prstGeom prst="rect">
            <a:avLst/>
          </a:prstGeom>
          <a:noFill/>
          <a:ln w="9525">
            <a:noFill/>
            <a:miter lim="800000"/>
            <a:headEnd/>
            <a:tailEnd/>
          </a:ln>
        </p:spPr>
        <p:txBody>
          <a:bodyPr>
            <a:spAutoFit/>
          </a:bodyPr>
          <a:lstStyle/>
          <a:p>
            <a:pPr marL="476250" indent="-476250" fontAlgn="auto">
              <a:spcBef>
                <a:spcPts val="0"/>
              </a:spcBef>
              <a:spcAft>
                <a:spcPts val="0"/>
              </a:spcAft>
              <a:buClr>
                <a:schemeClr val="tx2"/>
              </a:buClr>
              <a:buFont typeface="Webdings" pitchFamily="18" charset="2"/>
              <a:buChar char=""/>
              <a:defRPr/>
            </a:pPr>
            <a:r>
              <a:rPr lang="es-ES_tradnl" dirty="0">
                <a:solidFill>
                  <a:srgbClr val="002060"/>
                </a:solidFill>
                <a:latin typeface="Arial Black" pitchFamily="34" charset="0"/>
              </a:rPr>
              <a:t>Tipo de persona </a:t>
            </a:r>
            <a:r>
              <a:rPr lang="es-ES_tradnl" cap="all" dirty="0">
                <a:solidFill>
                  <a:srgbClr val="002060"/>
                </a:solidFill>
                <a:latin typeface="Arial Black" pitchFamily="34" charset="0"/>
              </a:rPr>
              <a:t>(S.A.,  S.L., </a:t>
            </a:r>
            <a:r>
              <a:rPr lang="es-ES_tradnl" dirty="0">
                <a:solidFill>
                  <a:srgbClr val="002060"/>
                </a:solidFill>
                <a:latin typeface="Arial Black" pitchFamily="34" charset="0"/>
              </a:rPr>
              <a:t>persona física</a:t>
            </a:r>
            <a:r>
              <a:rPr lang="es-ES_tradnl" dirty="0" smtClean="0">
                <a:solidFill>
                  <a:srgbClr val="002060"/>
                </a:solidFill>
                <a:latin typeface="Arial Black" pitchFamily="34" charset="0"/>
              </a:rPr>
              <a:t>…)</a:t>
            </a:r>
            <a:endParaRPr lang="es-ES_tradnl" cap="all" dirty="0">
              <a:solidFill>
                <a:srgbClr val="002060"/>
              </a:solidFill>
              <a:latin typeface="Arial Black" pitchFamily="34" charset="0"/>
            </a:endParaRPr>
          </a:p>
          <a:p>
            <a:pPr marL="476250" indent="-476250" fontAlgn="auto">
              <a:spcBef>
                <a:spcPts val="0"/>
              </a:spcBef>
              <a:spcAft>
                <a:spcPts val="0"/>
              </a:spcAft>
              <a:buClr>
                <a:schemeClr val="tx2"/>
              </a:buClr>
              <a:buFont typeface="Wingdings" pitchFamily="2" charset="2"/>
              <a:buChar char="ý"/>
              <a:defRPr/>
            </a:pPr>
            <a:r>
              <a:rPr lang="es-ES_tradnl" dirty="0">
                <a:solidFill>
                  <a:srgbClr val="002060"/>
                </a:solidFill>
                <a:latin typeface="Arial Black" pitchFamily="34" charset="0"/>
              </a:rPr>
              <a:t>Situación (inactiva,  con embargos </a:t>
            </a:r>
            <a:r>
              <a:rPr lang="es-ES_tradnl" dirty="0" smtClean="0">
                <a:solidFill>
                  <a:srgbClr val="002060"/>
                </a:solidFill>
                <a:latin typeface="Arial Black" pitchFamily="34" charset="0"/>
              </a:rPr>
              <a:t>…)</a:t>
            </a:r>
            <a:endParaRPr lang="es-ES_tradnl" dirty="0">
              <a:solidFill>
                <a:srgbClr val="002060"/>
              </a:solidFill>
              <a:latin typeface="Arial Black" pitchFamily="34" charset="0"/>
            </a:endParaRPr>
          </a:p>
          <a:p>
            <a:pPr marL="476250" indent="-476250" fontAlgn="auto">
              <a:spcBef>
                <a:spcPts val="0"/>
              </a:spcBef>
              <a:spcAft>
                <a:spcPts val="0"/>
              </a:spcAft>
              <a:buClr>
                <a:schemeClr val="tx2"/>
              </a:buClr>
              <a:buFont typeface="Wingdings" pitchFamily="2" charset="2"/>
              <a:buChar char="6"/>
              <a:defRPr/>
            </a:pPr>
            <a:r>
              <a:rPr lang="es-ES_tradnl" dirty="0" smtClean="0">
                <a:solidFill>
                  <a:srgbClr val="002060"/>
                </a:solidFill>
                <a:latin typeface="Arial Black" pitchFamily="34" charset="0"/>
              </a:rPr>
              <a:t>Antigüedad</a:t>
            </a:r>
            <a:endParaRPr lang="es-ES_tradnl" dirty="0">
              <a:solidFill>
                <a:srgbClr val="002060"/>
              </a:solidFill>
              <a:latin typeface="Arial Black" pitchFamily="34" charset="0"/>
            </a:endParaRPr>
          </a:p>
          <a:p>
            <a:pPr marL="476250" indent="-476250" fontAlgn="auto">
              <a:spcBef>
                <a:spcPts val="0"/>
              </a:spcBef>
              <a:spcAft>
                <a:spcPts val="0"/>
              </a:spcAft>
              <a:buClr>
                <a:schemeClr val="tx2"/>
              </a:buClr>
              <a:buFont typeface="Webdings" pitchFamily="18" charset="2"/>
              <a:buChar char=""/>
              <a:defRPr/>
            </a:pPr>
            <a:r>
              <a:rPr lang="es-ES_tradnl" dirty="0">
                <a:solidFill>
                  <a:srgbClr val="002060"/>
                </a:solidFill>
                <a:latin typeface="Arial Black" pitchFamily="34" charset="0"/>
              </a:rPr>
              <a:t>Volumen de </a:t>
            </a:r>
            <a:r>
              <a:rPr lang="es-ES_tradnl" dirty="0" smtClean="0">
                <a:solidFill>
                  <a:srgbClr val="002060"/>
                </a:solidFill>
                <a:latin typeface="Arial Black" pitchFamily="34" charset="0"/>
              </a:rPr>
              <a:t>importaciones</a:t>
            </a:r>
            <a:endParaRPr lang="es-ES_tradnl" dirty="0">
              <a:solidFill>
                <a:srgbClr val="002060"/>
              </a:solidFill>
              <a:latin typeface="Arial Black" pitchFamily="34" charset="0"/>
            </a:endParaRPr>
          </a:p>
          <a:p>
            <a:pPr marL="476250" indent="-476250" fontAlgn="auto">
              <a:spcBef>
                <a:spcPts val="0"/>
              </a:spcBef>
              <a:spcAft>
                <a:spcPts val="0"/>
              </a:spcAft>
              <a:buClr>
                <a:schemeClr val="tx2"/>
              </a:buClr>
              <a:buFont typeface="Webdings" pitchFamily="18" charset="2"/>
              <a:buChar char="ü"/>
              <a:defRPr/>
            </a:pPr>
            <a:r>
              <a:rPr lang="es-ES_tradnl" dirty="0">
                <a:solidFill>
                  <a:srgbClr val="002060"/>
                </a:solidFill>
                <a:latin typeface="Arial Black" pitchFamily="34" charset="0"/>
              </a:rPr>
              <a:t>País de origen</a:t>
            </a:r>
            <a:endParaRPr lang="es-ES_tradnl" cap="all" dirty="0">
              <a:solidFill>
                <a:srgbClr val="002060"/>
              </a:solidFill>
              <a:latin typeface="Arial Black" pitchFamily="34" charset="0"/>
            </a:endParaRPr>
          </a:p>
        </p:txBody>
      </p:sp>
      <p:sp>
        <p:nvSpPr>
          <p:cNvPr id="13"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5149454"/>
          </a:xfrm>
          <a:prstGeom prst="rect">
            <a:avLst/>
          </a:prstGeom>
          <a:noFill/>
          <a:ln w="9525">
            <a:noFill/>
            <a:miter lim="800000"/>
            <a:headEnd/>
            <a:tailEnd/>
          </a:ln>
        </p:spPr>
      </p:pic>
      <p:sp>
        <p:nvSpPr>
          <p:cNvPr id="3" name="Marcador de contenido 2"/>
          <p:cNvSpPr>
            <a:spLocks noGrp="1"/>
          </p:cNvSpPr>
          <p:nvPr>
            <p:ph idx="1"/>
          </p:nvPr>
        </p:nvSpPr>
        <p:spPr>
          <a:xfrm>
            <a:off x="673985" y="1635646"/>
            <a:ext cx="7796030" cy="2592288"/>
          </a:xfrm>
          <a:solidFill>
            <a:schemeClr val="bg1"/>
          </a:solidFill>
        </p:spPr>
        <p:txBody>
          <a:bodyPr>
            <a:normAutofit fontScale="92500"/>
          </a:bodyPr>
          <a:lstStyle/>
          <a:p>
            <a:pPr algn="just">
              <a:buClr>
                <a:srgbClr val="C00000"/>
              </a:buClr>
              <a:buFont typeface="Wingdings" pitchFamily="2" charset="2"/>
              <a:buChar char="Ø"/>
            </a:pPr>
            <a:r>
              <a:rPr lang="es-ES" sz="1800" dirty="0" smtClean="0">
                <a:solidFill>
                  <a:srgbClr val="002060"/>
                </a:solidFill>
                <a:latin typeface="Arial Black" pitchFamily="34" charset="0"/>
              </a:rPr>
              <a:t>Gestionar los ingresos tributarias a través de la </a:t>
            </a:r>
            <a:r>
              <a:rPr lang="es-ES" sz="1800" u="sng" dirty="0" smtClean="0">
                <a:solidFill>
                  <a:srgbClr val="002060"/>
                </a:solidFill>
                <a:latin typeface="Arial Black" pitchFamily="34" charset="0"/>
              </a:rPr>
              <a:t>maximización del cumplimiento voluntario. </a:t>
            </a:r>
          </a:p>
          <a:p>
            <a:pPr algn="just">
              <a:buClr>
                <a:srgbClr val="C00000"/>
              </a:buClr>
              <a:buFont typeface="Wingdings" pitchFamily="2" charset="2"/>
              <a:buChar char="Ø"/>
            </a:pPr>
            <a:r>
              <a:rPr lang="es-ES" sz="1800" dirty="0" smtClean="0">
                <a:solidFill>
                  <a:srgbClr val="002060"/>
                </a:solidFill>
                <a:latin typeface="Arial Black" pitchFamily="34" charset="0"/>
              </a:rPr>
              <a:t>Las actuaciones de control deben orientarse a dicho objetivo.</a:t>
            </a:r>
          </a:p>
          <a:p>
            <a:pPr algn="just">
              <a:buClr>
                <a:srgbClr val="C00000"/>
              </a:buClr>
              <a:buFont typeface="Wingdings" pitchFamily="2" charset="2"/>
              <a:buChar char="Ø"/>
            </a:pPr>
            <a:r>
              <a:rPr lang="es-ES" sz="1800" dirty="0" smtClean="0">
                <a:solidFill>
                  <a:srgbClr val="002060"/>
                </a:solidFill>
                <a:latin typeface="Arial Black" pitchFamily="34" charset="0"/>
              </a:rPr>
              <a:t>El tratamiento de cada contribuyente debe ser distinto en función de su </a:t>
            </a:r>
            <a:r>
              <a:rPr lang="es-ES" sz="1800" u="sng" dirty="0" smtClean="0">
                <a:solidFill>
                  <a:srgbClr val="002060"/>
                </a:solidFill>
                <a:latin typeface="Arial Black" pitchFamily="34" charset="0"/>
              </a:rPr>
              <a:t>perfil de riesgo. </a:t>
            </a:r>
          </a:p>
          <a:p>
            <a:pPr algn="just">
              <a:buClr>
                <a:srgbClr val="C00000"/>
              </a:buClr>
              <a:buFont typeface="Wingdings" pitchFamily="2" charset="2"/>
              <a:buChar char="Ø"/>
            </a:pPr>
            <a:r>
              <a:rPr lang="es-ES" sz="1800" dirty="0" smtClean="0">
                <a:solidFill>
                  <a:srgbClr val="002060"/>
                </a:solidFill>
                <a:latin typeface="Arial Black" pitchFamily="34" charset="0"/>
              </a:rPr>
              <a:t>Es esencial el conocimiento del comportamiento del contribuyente, para garantizar la mayor </a:t>
            </a:r>
            <a:r>
              <a:rPr lang="es-ES" sz="1800" u="sng" dirty="0" smtClean="0">
                <a:solidFill>
                  <a:srgbClr val="002060"/>
                </a:solidFill>
                <a:latin typeface="Arial Black" pitchFamily="34" charset="0"/>
              </a:rPr>
              <a:t>eficacia</a:t>
            </a:r>
            <a:r>
              <a:rPr lang="es-ES" sz="1800" dirty="0" smtClean="0">
                <a:solidFill>
                  <a:srgbClr val="002060"/>
                </a:solidFill>
                <a:latin typeface="Arial Black" pitchFamily="34" charset="0"/>
              </a:rPr>
              <a:t> de las actuaciones a desarrollar según el perfil del contribuyente. </a:t>
            </a:r>
            <a:endParaRPr lang="es-ES" sz="2400" dirty="0">
              <a:latin typeface="Arial Black" pitchFamily="34" charset="0"/>
            </a:endParaRPr>
          </a:p>
        </p:txBody>
      </p:sp>
      <p:sp>
        <p:nvSpPr>
          <p:cNvPr id="7" name="Marcador de fecha 6"/>
          <p:cNvSpPr>
            <a:spLocks noGrp="1"/>
          </p:cNvSpPr>
          <p:nvPr>
            <p:ph type="dt" sz="half" idx="10"/>
          </p:nvPr>
        </p:nvSpPr>
        <p:spPr/>
        <p:txBody>
          <a:bodyPr/>
          <a:lstStyle/>
          <a:p>
            <a:fld id="{B06FD901-6FBD-435C-A2E1-3080BCD00952}" type="datetime1">
              <a:rPr lang="en-US" smtClean="0"/>
              <a:pPr/>
              <a:t>11/5/2015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7</a:t>
            </a:fld>
            <a:endParaRPr lang="en-US" dirty="0"/>
          </a:p>
        </p:txBody>
      </p:sp>
      <p:sp>
        <p:nvSpPr>
          <p:cNvPr id="9" name="Título 1"/>
          <p:cNvSpPr txBox="1">
            <a:spLocks/>
          </p:cNvSpPr>
          <p:nvPr/>
        </p:nvSpPr>
        <p:spPr>
          <a:xfrm>
            <a:off x="971600" y="627534"/>
            <a:ext cx="7423012" cy="60569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defRPr/>
            </a:pPr>
            <a:r>
              <a:rPr lang="es-ES" sz="2400" dirty="0" smtClean="0">
                <a:solidFill>
                  <a:srgbClr val="26557E"/>
                </a:solidFill>
                <a:latin typeface="Arial Black" pitchFamily="34" charset="0"/>
              </a:rPr>
              <a:t>MISIÓN ESENCIAL ADMINISTRACIONES TRIBUTARIAS.</a:t>
            </a:r>
            <a:endParaRPr lang="es-ES" sz="2400" dirty="0">
              <a:solidFill>
                <a:srgbClr val="26557E"/>
              </a:solidFill>
              <a:latin typeface="Arial Black" pitchFamily="34" charset="0"/>
            </a:endParaRPr>
          </a:p>
        </p:txBody>
      </p:sp>
      <p:sp>
        <p:nvSpPr>
          <p:cNvPr id="11"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extLst>
      <p:ext uri="{BB962C8B-B14F-4D97-AF65-F5344CB8AC3E}">
        <p14:creationId xmlns:p14="http://schemas.microsoft.com/office/powerpoint/2010/main" xmlns="" val="895068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Javier Rodriguez (F00993WM)\presentaciones\plantilla AEAT\optimizada\portadarrrrrr-copia-22.jpg"/>
          <p:cNvPicPr>
            <a:picLocks noChangeAspect="1" noChangeArrowheads="1"/>
          </p:cNvPicPr>
          <p:nvPr/>
        </p:nvPicPr>
        <p:blipFill>
          <a:blip r:embed="rId2" cstate="print"/>
          <a:srcRect/>
          <a:stretch>
            <a:fillRect/>
          </a:stretch>
        </p:blipFill>
        <p:spPr bwMode="auto">
          <a:xfrm>
            <a:off x="0" y="0"/>
            <a:ext cx="9144000" cy="5149454"/>
          </a:xfrm>
          <a:prstGeom prst="rect">
            <a:avLst/>
          </a:prstGeom>
          <a:noFill/>
          <a:ln w="9525">
            <a:noFill/>
            <a:miter lim="800000"/>
            <a:headEnd/>
            <a:tailEnd/>
          </a:ln>
        </p:spPr>
      </p:pic>
      <p:sp>
        <p:nvSpPr>
          <p:cNvPr id="3" name="Marcador de contenido 2"/>
          <p:cNvSpPr>
            <a:spLocks noGrp="1"/>
          </p:cNvSpPr>
          <p:nvPr>
            <p:ph idx="1"/>
          </p:nvPr>
        </p:nvSpPr>
        <p:spPr>
          <a:xfrm>
            <a:off x="683568" y="1437624"/>
            <a:ext cx="7796030" cy="2646294"/>
          </a:xfrm>
        </p:spPr>
        <p:txBody>
          <a:bodyPr vert="horz" lIns="91440" tIns="45720" rIns="91440" bIns="45720" rtlCol="0">
            <a:normAutofit fontScale="92500"/>
          </a:bodyPr>
          <a:lstStyle/>
          <a:p>
            <a:pPr lvl="1" algn="just">
              <a:lnSpc>
                <a:spcPct val="150000"/>
              </a:lnSpc>
              <a:buFont typeface="Wingdings" pitchFamily="2" charset="2"/>
              <a:buChar char="§"/>
            </a:pPr>
            <a:r>
              <a:rPr lang="es-ES" sz="1600" dirty="0" smtClean="0">
                <a:solidFill>
                  <a:srgbClr val="002060"/>
                </a:solidFill>
                <a:latin typeface="Arial Black" pitchFamily="34" charset="0"/>
              </a:rPr>
              <a:t>Selección de los criterios de actuación más efectivos.</a:t>
            </a:r>
          </a:p>
          <a:p>
            <a:pPr lvl="1" algn="just">
              <a:lnSpc>
                <a:spcPct val="150000"/>
              </a:lnSpc>
              <a:buFont typeface="Wingdings" pitchFamily="2" charset="2"/>
              <a:buChar char="§"/>
            </a:pPr>
            <a:r>
              <a:rPr lang="es-ES" sz="1600" dirty="0" smtClean="0">
                <a:solidFill>
                  <a:srgbClr val="002060"/>
                </a:solidFill>
                <a:latin typeface="Arial Black" pitchFamily="34" charset="0"/>
              </a:rPr>
              <a:t>Utilización de las herramientas de analítica descriptiva.</a:t>
            </a:r>
          </a:p>
          <a:p>
            <a:pPr lvl="1" algn="just">
              <a:lnSpc>
                <a:spcPct val="150000"/>
              </a:lnSpc>
              <a:buFont typeface="Wingdings" pitchFamily="2" charset="2"/>
              <a:buChar char="§"/>
            </a:pPr>
            <a:r>
              <a:rPr lang="es-ES" sz="1600" dirty="0" smtClean="0">
                <a:solidFill>
                  <a:srgbClr val="002060"/>
                </a:solidFill>
                <a:latin typeface="Arial Black" pitchFamily="34" charset="0"/>
              </a:rPr>
              <a:t>Localizar conductas que dan lugar a tipos de riesgos seleccionando aquellos comportamientos que más se alejan del resto,  para tratar de encontrar las potenciales divergencias.</a:t>
            </a:r>
          </a:p>
          <a:p>
            <a:pPr lvl="1" algn="just">
              <a:lnSpc>
                <a:spcPct val="150000"/>
              </a:lnSpc>
              <a:buFont typeface="Wingdings" pitchFamily="2" charset="2"/>
              <a:buChar char="§"/>
            </a:pPr>
            <a:r>
              <a:rPr lang="es-ES" sz="1600" dirty="0" smtClean="0">
                <a:solidFill>
                  <a:srgbClr val="002060"/>
                </a:solidFill>
                <a:latin typeface="Arial Black" pitchFamily="34" charset="0"/>
              </a:rPr>
              <a:t>Automatización de decisiones basada en el aprendizaje de la experiencia previa de los actuarios.</a:t>
            </a:r>
          </a:p>
          <a:p>
            <a:pPr lvl="1" algn="just">
              <a:lnSpc>
                <a:spcPct val="150000"/>
              </a:lnSpc>
              <a:buFont typeface="Wingdings" pitchFamily="2" charset="2"/>
              <a:buChar char="§"/>
            </a:pPr>
            <a:endParaRPr lang="es-ES" sz="1600" dirty="0" smtClean="0">
              <a:solidFill>
                <a:srgbClr val="002060"/>
              </a:solidFill>
              <a:latin typeface="Arial Black" pitchFamily="34" charset="0"/>
            </a:endParaRPr>
          </a:p>
          <a:p>
            <a:pPr>
              <a:lnSpc>
                <a:spcPct val="150000"/>
              </a:lnSpc>
              <a:buFont typeface="Arial" pitchFamily="34" charset="0"/>
              <a:buNone/>
            </a:pPr>
            <a:endParaRPr lang="es-ES" sz="2000" dirty="0" smtClean="0">
              <a:solidFill>
                <a:srgbClr val="002060"/>
              </a:solidFill>
              <a:latin typeface="Arial Black" pitchFamily="34" charset="0"/>
            </a:endParaRPr>
          </a:p>
          <a:p>
            <a:pPr>
              <a:lnSpc>
                <a:spcPct val="150000"/>
              </a:lnSpc>
              <a:buFont typeface="Arial" pitchFamily="34" charset="0"/>
              <a:buNone/>
            </a:pPr>
            <a:endParaRPr lang="es-ES" sz="2000" dirty="0">
              <a:solidFill>
                <a:srgbClr val="002060"/>
              </a:solidFill>
              <a:latin typeface="Arial Black" pitchFamily="34" charset="0"/>
            </a:endParaRPr>
          </a:p>
        </p:txBody>
      </p:sp>
      <p:sp>
        <p:nvSpPr>
          <p:cNvPr id="7" name="Marcador de fecha 6"/>
          <p:cNvSpPr>
            <a:spLocks noGrp="1"/>
          </p:cNvSpPr>
          <p:nvPr>
            <p:ph type="dt" sz="half" idx="10"/>
          </p:nvPr>
        </p:nvSpPr>
        <p:spPr/>
        <p:txBody>
          <a:bodyPr/>
          <a:lstStyle/>
          <a:p>
            <a:fld id="{B06FD901-6FBD-435C-A2E1-3080BCD00952}" type="datetime1">
              <a:rPr lang="en-US" smtClean="0"/>
              <a:pPr/>
              <a:t>11/5/2015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8</a:t>
            </a:fld>
            <a:endParaRPr lang="en-US" dirty="0"/>
          </a:p>
        </p:txBody>
      </p:sp>
      <p:sp>
        <p:nvSpPr>
          <p:cNvPr id="9" name="Título 1"/>
          <p:cNvSpPr txBox="1">
            <a:spLocks/>
          </p:cNvSpPr>
          <p:nvPr/>
        </p:nvSpPr>
        <p:spPr>
          <a:xfrm>
            <a:off x="1043608" y="627534"/>
            <a:ext cx="7423012" cy="60569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defRPr/>
            </a:pPr>
            <a:r>
              <a:rPr lang="es-ES" sz="3200" dirty="0" smtClean="0">
                <a:solidFill>
                  <a:srgbClr val="002060"/>
                </a:solidFill>
                <a:latin typeface="Arial Black" pitchFamily="34" charset="0"/>
              </a:rPr>
              <a:t>Forma más efectiva de actuar una vez detectadas los incumplimientos</a:t>
            </a:r>
            <a:endParaRPr lang="es-ES" sz="3200" dirty="0">
              <a:solidFill>
                <a:srgbClr val="26557E"/>
              </a:solidFill>
              <a:latin typeface="Arial Black" pitchFamily="34" charset="0"/>
            </a:endParaRPr>
          </a:p>
        </p:txBody>
      </p:sp>
      <p:sp>
        <p:nvSpPr>
          <p:cNvPr id="8" name="Text Box 1028"/>
          <p:cNvSpPr txBox="1">
            <a:spLocks noChangeArrowheads="1"/>
          </p:cNvSpPr>
          <p:nvPr/>
        </p:nvSpPr>
        <p:spPr bwMode="auto">
          <a:xfrm>
            <a:off x="533400" y="4731990"/>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extLst>
      <p:ext uri="{BB962C8B-B14F-4D97-AF65-F5344CB8AC3E}">
        <p14:creationId xmlns="" xmlns:p14="http://schemas.microsoft.com/office/powerpoint/2010/main" val="895068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358313" cy="5269706"/>
          </a:xfrm>
          <a:prstGeom prst="rect">
            <a:avLst/>
          </a:prstGeom>
          <a:noFill/>
          <a:ln w="9525">
            <a:noFill/>
            <a:miter lim="800000"/>
            <a:headEnd/>
            <a:tailEnd/>
          </a:ln>
        </p:spPr>
      </p:pic>
      <p:sp>
        <p:nvSpPr>
          <p:cNvPr id="2" name="1 Título"/>
          <p:cNvSpPr>
            <a:spLocks noGrp="1"/>
          </p:cNvSpPr>
          <p:nvPr>
            <p:ph type="title"/>
          </p:nvPr>
        </p:nvSpPr>
        <p:spPr>
          <a:xfrm>
            <a:off x="457200" y="339502"/>
            <a:ext cx="8229600" cy="857250"/>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defRPr/>
            </a:pPr>
            <a:r>
              <a:rPr lang="es-ES" sz="3200" dirty="0">
                <a:solidFill>
                  <a:srgbClr val="26557E"/>
                </a:solidFill>
                <a:latin typeface="Arial Black" pitchFamily="34" charset="0"/>
              </a:rPr>
              <a:t>Visiones del contribuyente</a:t>
            </a:r>
          </a:p>
        </p:txBody>
      </p:sp>
      <p:graphicFrame>
        <p:nvGraphicFramePr>
          <p:cNvPr id="11" name="10 Diagrama"/>
          <p:cNvGraphicFramePr/>
          <p:nvPr/>
        </p:nvGraphicFramePr>
        <p:xfrm>
          <a:off x="1524000" y="1047750"/>
          <a:ext cx="6096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15 Grupo"/>
          <p:cNvGrpSpPr/>
          <p:nvPr/>
        </p:nvGrpSpPr>
        <p:grpSpPr>
          <a:xfrm>
            <a:off x="1187624" y="1347614"/>
            <a:ext cx="7272808" cy="3186354"/>
            <a:chOff x="1115616" y="1052736"/>
            <a:chExt cx="7272808" cy="4248472"/>
          </a:xfrm>
        </p:grpSpPr>
        <p:cxnSp>
          <p:nvCxnSpPr>
            <p:cNvPr id="13" name="12 Conector recto de flecha"/>
            <p:cNvCxnSpPr/>
            <p:nvPr/>
          </p:nvCxnSpPr>
          <p:spPr>
            <a:xfrm flipV="1">
              <a:off x="1115616" y="1052736"/>
              <a:ext cx="0" cy="42484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115616" y="5301208"/>
              <a:ext cx="7272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7" name="16 CuadroTexto"/>
          <p:cNvSpPr txBox="1"/>
          <p:nvPr/>
        </p:nvSpPr>
        <p:spPr>
          <a:xfrm>
            <a:off x="467544" y="951570"/>
            <a:ext cx="1388522" cy="369332"/>
          </a:xfrm>
          <a:prstGeom prst="rect">
            <a:avLst/>
          </a:prstGeom>
          <a:noFill/>
        </p:spPr>
        <p:txBody>
          <a:bodyPr wrap="none" rtlCol="0">
            <a:spAutoFit/>
          </a:bodyPr>
          <a:lstStyle/>
          <a:p>
            <a:r>
              <a:rPr lang="es-ES" b="1" dirty="0" smtClean="0">
                <a:solidFill>
                  <a:srgbClr val="002060"/>
                </a:solidFill>
              </a:rPr>
              <a:t>Complejidad</a:t>
            </a:r>
            <a:endParaRPr lang="es-ES" b="1" dirty="0">
              <a:solidFill>
                <a:srgbClr val="002060"/>
              </a:solidFill>
            </a:endParaRPr>
          </a:p>
        </p:txBody>
      </p:sp>
      <p:sp>
        <p:nvSpPr>
          <p:cNvPr id="18" name="17 CuadroTexto"/>
          <p:cNvSpPr txBox="1"/>
          <p:nvPr/>
        </p:nvSpPr>
        <p:spPr>
          <a:xfrm>
            <a:off x="7524328" y="4515966"/>
            <a:ext cx="1493166" cy="369332"/>
          </a:xfrm>
          <a:prstGeom prst="rect">
            <a:avLst/>
          </a:prstGeom>
          <a:noFill/>
        </p:spPr>
        <p:txBody>
          <a:bodyPr wrap="none" rtlCol="0">
            <a:spAutoFit/>
          </a:bodyPr>
          <a:lstStyle/>
          <a:p>
            <a:r>
              <a:rPr lang="es-ES" dirty="0" smtClean="0"/>
              <a:t>Conocimiento</a:t>
            </a:r>
            <a:endParaRPr lang="es-ES" dirty="0"/>
          </a:p>
        </p:txBody>
      </p:sp>
      <p:sp>
        <p:nvSpPr>
          <p:cNvPr id="20" name="19 Rectángulo"/>
          <p:cNvSpPr/>
          <p:nvPr/>
        </p:nvSpPr>
        <p:spPr>
          <a:xfrm rot="10800000" flipV="1">
            <a:off x="763961" y="3928189"/>
            <a:ext cx="6095993" cy="5400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 Box 1028"/>
          <p:cNvSpPr txBox="1">
            <a:spLocks noChangeArrowheads="1"/>
          </p:cNvSpPr>
          <p:nvPr/>
        </p:nvSpPr>
        <p:spPr bwMode="auto">
          <a:xfrm>
            <a:off x="611560" y="4834136"/>
            <a:ext cx="8077200" cy="307777"/>
          </a:xfrm>
          <a:prstGeom prst="rect">
            <a:avLst/>
          </a:prstGeom>
          <a:noFill/>
          <a:ln w="9525">
            <a:noFill/>
            <a:miter lim="800000"/>
            <a:headEnd/>
            <a:tailEnd/>
          </a:ln>
        </p:spPr>
        <p:txBody>
          <a:bodyPr>
            <a:spAutoFit/>
          </a:bodyPr>
          <a:lstStyle/>
          <a:p>
            <a:pPr algn="ctr" eaLnBrk="0" hangingPunct="0"/>
            <a:r>
              <a:rPr lang="es-ES" sz="1400" i="1" dirty="0" smtClean="0">
                <a:solidFill>
                  <a:srgbClr val="0000CC"/>
                </a:solidFill>
                <a:latin typeface="Arial" charset="0"/>
              </a:rPr>
              <a:t>Subdirección General de Planificación y Control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1488</TotalTime>
  <Words>2868</Words>
  <Application>Microsoft Office PowerPoint</Application>
  <PresentationFormat>Presentación en pantalla (16:9)</PresentationFormat>
  <Paragraphs>371</Paragraphs>
  <Slides>22</Slides>
  <Notes>11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  ELEMENTOS ESENCIALES PARA EFECTUAR LA SELECCIÓN Y COMPROBACION           Madrid, 5 de Noviembre de 2015</vt:lpstr>
      <vt:lpstr> Entendiendo los determinantes del comportamiento de los contribuyentes. Aplicaciones de Tratamiento</vt:lpstr>
      <vt:lpstr>Diapositiva 3</vt:lpstr>
      <vt:lpstr>Diapositiva 4</vt:lpstr>
      <vt:lpstr>Diapositiva 5</vt:lpstr>
      <vt:lpstr>Diapositiva 6</vt:lpstr>
      <vt:lpstr>Diapositiva 7</vt:lpstr>
      <vt:lpstr>Diapositiva 8</vt:lpstr>
      <vt:lpstr>Visiones del contribuyente</vt:lpstr>
      <vt:lpstr>Fuentes de información: Análisis.</vt:lpstr>
      <vt:lpstr>Fuentes de información: Análisis.</vt:lpstr>
      <vt:lpstr>Herramientas de análisis en la AEAT</vt:lpstr>
      <vt:lpstr>Zújar</vt:lpstr>
      <vt:lpstr>Diapositiva 14</vt:lpstr>
      <vt:lpstr>Diapositiva 15</vt:lpstr>
      <vt:lpstr>Diapositiva 16</vt:lpstr>
      <vt:lpstr>Diapositiva 17</vt:lpstr>
      <vt:lpstr>Análisis de redes. Teseo</vt:lpstr>
      <vt:lpstr>Diapositiva 19</vt:lpstr>
      <vt:lpstr>Minería de textos. Buscón</vt:lpstr>
      <vt:lpstr>Modelos predictivos. Proyecto MIDAS</vt:lpstr>
      <vt:lpstr>Diapositiva 22</vt:lpstr>
    </vt:vector>
  </TitlesOfParts>
  <Company>Agencia Estatal de Administración Tributaria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Fuentes de información</dc:title>
  <dc:creator>f009933g</dc:creator>
  <cp:lastModifiedBy>i0089183</cp:lastModifiedBy>
  <cp:revision>48</cp:revision>
  <dcterms:created xsi:type="dcterms:W3CDTF">2015-04-09T16:41:08Z</dcterms:created>
  <dcterms:modified xsi:type="dcterms:W3CDTF">2015-11-05T07:22:30Z</dcterms:modified>
</cp:coreProperties>
</file>